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13716000" cy="10287000"/>
  <p:notesSz cx="6858000" cy="9144000"/>
  <p:embeddedFontLst>
    <p:embeddedFont>
      <p:font typeface="Arial Bold" panose="020B0704020202020204" pitchFamily="34" charset="0"/>
      <p:regular r:id="rId32"/>
      <p:bold r:id="rId33"/>
    </p:embeddedFont>
    <p:embeddedFont>
      <p:font typeface="Arial Bold Italics" panose="020B0604020202020204" charset="0"/>
      <p:regular r:id="rId34"/>
    </p:embeddedFont>
    <p:embeddedFont>
      <p:font typeface="Arial Italics" panose="020B0604020202020204" charset="0"/>
      <p:regular r:id="rId35"/>
    </p:embeddedFont>
    <p:embeddedFont>
      <p:font typeface="Georgia Bold" panose="02040802050405020203" pitchFamily="18" charset="0"/>
      <p:regular r:id="rId36"/>
      <p:bold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496" userDrawn="1">
          <p15:clr>
            <a:srgbClr val="A4A3A4"/>
          </p15:clr>
        </p15:guide>
        <p15:guide id="2" pos="5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85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26B1BD-E115-6811-6CA1-8BE63ED3D2FD}" v="495" dt="2026-06-01T06:32:43.4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2556" y="648"/>
      </p:cViewPr>
      <p:guideLst>
        <p:guide orient="horz" pos="5496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font" Target="fonts/font3.fntdata"/><Relationship Id="rId42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5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4.fntdata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2.fntdata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5477"/>
            <a:ext cx="13735204" cy="7609590"/>
          </a:xfrm>
          <a:custGeom>
            <a:avLst/>
            <a:gdLst/>
            <a:ahLst/>
            <a:cxnLst/>
            <a:rect l="l" t="t" r="r" b="b"/>
            <a:pathLst>
              <a:path w="18288000" h="12298680">
                <a:moveTo>
                  <a:pt x="0" y="0"/>
                </a:moveTo>
                <a:lnTo>
                  <a:pt x="18288000" y="0"/>
                </a:lnTo>
                <a:lnTo>
                  <a:pt x="18288000" y="12298680"/>
                </a:lnTo>
                <a:lnTo>
                  <a:pt x="0" y="12298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17" b="-19813"/>
            </a:stretch>
          </a:blipFill>
        </p:spPr>
        <p:txBody>
          <a:bodyPr/>
          <a:lstStyle/>
          <a:p>
            <a:endParaRPr lang="en-US" sz="1350"/>
          </a:p>
        </p:txBody>
      </p:sp>
      <p:grpSp>
        <p:nvGrpSpPr>
          <p:cNvPr id="3" name="Group 3"/>
          <p:cNvGrpSpPr/>
          <p:nvPr/>
        </p:nvGrpSpPr>
        <p:grpSpPr>
          <a:xfrm>
            <a:off x="0" y="7006090"/>
            <a:ext cx="13730288" cy="3467100"/>
            <a:chOff x="0" y="0"/>
            <a:chExt cx="4816593" cy="9036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903601"/>
            </a:xfrm>
            <a:custGeom>
              <a:avLst/>
              <a:gdLst/>
              <a:ahLst/>
              <a:cxnLst/>
              <a:rect l="l" t="t" r="r" b="b"/>
              <a:pathLst>
                <a:path w="4816592" h="903601">
                  <a:moveTo>
                    <a:pt x="0" y="0"/>
                  </a:moveTo>
                  <a:lnTo>
                    <a:pt x="4816592" y="0"/>
                  </a:lnTo>
                  <a:lnTo>
                    <a:pt x="4816592" y="903601"/>
                  </a:lnTo>
                  <a:lnTo>
                    <a:pt x="0" y="903601"/>
                  </a:lnTo>
                  <a:close/>
                </a:path>
              </a:pathLst>
            </a:custGeom>
            <a:solidFill>
              <a:srgbClr val="2385A8"/>
            </a:solid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941701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>
                <a:lnSpc>
                  <a:spcPts val="1994"/>
                </a:lnSpc>
              </a:pPr>
              <a:endParaRPr sz="1350"/>
            </a:p>
          </p:txBody>
        </p:sp>
      </p:grpSp>
      <p:sp>
        <p:nvSpPr>
          <p:cNvPr id="6" name="Freeform 6"/>
          <p:cNvSpPr/>
          <p:nvPr/>
        </p:nvSpPr>
        <p:spPr>
          <a:xfrm>
            <a:off x="9317909" y="8555842"/>
            <a:ext cx="3729049" cy="924179"/>
          </a:xfrm>
          <a:custGeom>
            <a:avLst/>
            <a:gdLst/>
            <a:ahLst/>
            <a:cxnLst/>
            <a:rect l="l" t="t" r="r" b="b"/>
            <a:pathLst>
              <a:path w="4972065" h="1232239">
                <a:moveTo>
                  <a:pt x="0" y="0"/>
                </a:moveTo>
                <a:lnTo>
                  <a:pt x="4972065" y="0"/>
                </a:lnTo>
                <a:lnTo>
                  <a:pt x="4972065" y="1232239"/>
                </a:lnTo>
                <a:lnTo>
                  <a:pt x="0" y="12322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7" name="TextBox 7"/>
          <p:cNvSpPr txBox="1"/>
          <p:nvPr/>
        </p:nvSpPr>
        <p:spPr>
          <a:xfrm>
            <a:off x="668905" y="7555890"/>
            <a:ext cx="11491080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799"/>
              </a:lnSpc>
            </a:pPr>
            <a:r>
              <a:rPr lang="en-US" sz="7799" b="1" dirty="0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UnitingWorld Sunday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68014" y="8730193"/>
            <a:ext cx="8541763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39"/>
              </a:lnSpc>
            </a:pPr>
            <a:r>
              <a:rPr lang="en-US" sz="3600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 celebration of our global </a:t>
            </a:r>
            <a:r>
              <a:rPr lang="en-US" sz="3600" b="1" dirty="0" err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neighbours</a:t>
            </a:r>
            <a:endParaRPr lang="en-US" sz="3600" b="1" dirty="0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-30844"/>
            <a:ext cx="13716000" cy="10317843"/>
          </a:xfrm>
          <a:custGeom>
            <a:avLst/>
            <a:gdLst/>
            <a:ahLst/>
            <a:cxnLst/>
            <a:rect l="l" t="t" r="r" b="b"/>
            <a:pathLst>
              <a:path w="25345942" h="16886734">
                <a:moveTo>
                  <a:pt x="0" y="0"/>
                </a:moveTo>
                <a:lnTo>
                  <a:pt x="25345942" y="0"/>
                </a:lnTo>
                <a:lnTo>
                  <a:pt x="25345942" y="16886734"/>
                </a:lnTo>
                <a:lnTo>
                  <a:pt x="0" y="168867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887" t="-64156" r="-45885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4" name="TextBox 4"/>
          <p:cNvSpPr txBox="1"/>
          <p:nvPr/>
        </p:nvSpPr>
        <p:spPr>
          <a:xfrm>
            <a:off x="990600" y="6726166"/>
            <a:ext cx="9191820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00"/>
              </a:lnSpc>
            </a:pPr>
            <a:r>
              <a:rPr lang="en-US" sz="7800" b="1" dirty="0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Acknowledgment</a:t>
            </a:r>
          </a:p>
          <a:p>
            <a:pPr>
              <a:lnSpc>
                <a:spcPts val="7800"/>
              </a:lnSpc>
            </a:pPr>
            <a:r>
              <a:rPr lang="en-US" sz="7800" b="1" dirty="0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of Country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64140">
                <a:moveTo>
                  <a:pt x="0" y="0"/>
                </a:moveTo>
                <a:lnTo>
                  <a:pt x="18288000" y="0"/>
                </a:lnTo>
                <a:lnTo>
                  <a:pt x="18288000" y="10264140"/>
                </a:lnTo>
                <a:lnTo>
                  <a:pt x="0" y="1026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4" r="-10556" b="-7777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7" name="TextBox 7"/>
          <p:cNvSpPr txBox="1"/>
          <p:nvPr/>
        </p:nvSpPr>
        <p:spPr>
          <a:xfrm>
            <a:off x="914400" y="2705100"/>
            <a:ext cx="5456773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00"/>
              </a:lnSpc>
            </a:pPr>
            <a:r>
              <a:rPr lang="en-US" sz="7800" b="1" dirty="0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Lighting</a:t>
            </a:r>
          </a:p>
          <a:p>
            <a:pPr>
              <a:lnSpc>
                <a:spcPts val="7800"/>
              </a:lnSpc>
            </a:pPr>
            <a:r>
              <a:rPr lang="en-US" sz="7800" b="1" dirty="0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the Christ Candle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1794442"/>
            <a:ext cx="12044750" cy="6698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49"/>
              </a:lnSpc>
            </a:pPr>
            <a:r>
              <a:rPr lang="en-US" sz="4749" b="1" dirty="0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Worship Leader </a:t>
            </a:r>
          </a:p>
          <a:p>
            <a:pPr>
              <a:lnSpc>
                <a:spcPts val="6649"/>
              </a:lnSpc>
            </a:pPr>
            <a:r>
              <a:rPr lang="en-US" sz="4749" dirty="0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We light the Christ Candle to remind us that Christ came that we might have life and live it abundantly.</a:t>
            </a:r>
          </a:p>
          <a:p>
            <a:pPr>
              <a:lnSpc>
                <a:spcPts val="6649"/>
              </a:lnSpc>
            </a:pPr>
            <a:r>
              <a:rPr lang="en-US" sz="4749" b="1" i="1" dirty="0">
                <a:solidFill>
                  <a:srgbClr val="2385A8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People</a:t>
            </a:r>
          </a:p>
          <a:p>
            <a:pPr>
              <a:lnSpc>
                <a:spcPts val="6649"/>
              </a:lnSpc>
            </a:pPr>
            <a:r>
              <a:rPr lang="en-US" sz="4749" i="1" dirty="0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In our emptiness, we come to worship our God of Wonders and to celebrate the overflowing grace that fills our empty places.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50686" y="1819352"/>
            <a:ext cx="12622228" cy="6648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59"/>
              </a:lnSpc>
            </a:pPr>
            <a:r>
              <a:rPr lang="en-US" sz="4799" b="1" dirty="0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Worship Leader</a:t>
            </a:r>
          </a:p>
          <a:p>
            <a:pPr>
              <a:lnSpc>
                <a:spcPts val="5759"/>
              </a:lnSpc>
            </a:pPr>
            <a:r>
              <a:rPr lang="en-US" sz="4799" dirty="0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God calls us out of scarcity and into a</a:t>
            </a:r>
          </a:p>
          <a:p>
            <a:pPr>
              <a:lnSpc>
                <a:spcPts val="5759"/>
              </a:lnSpc>
            </a:pPr>
            <a:r>
              <a:rPr lang="en-US" sz="4799" dirty="0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flourishing life of peace, purpose and </a:t>
            </a:r>
          </a:p>
          <a:p>
            <a:pPr>
              <a:lnSpc>
                <a:spcPts val="5759"/>
              </a:lnSpc>
            </a:pPr>
            <a:r>
              <a:rPr lang="en-US" sz="4799" spc="4" dirty="0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radical love. </a:t>
            </a:r>
          </a:p>
          <a:p>
            <a:pPr>
              <a:lnSpc>
                <a:spcPts val="5759"/>
              </a:lnSpc>
            </a:pPr>
            <a:r>
              <a:rPr lang="en-US" sz="4799" b="1" i="1" dirty="0">
                <a:solidFill>
                  <a:srgbClr val="2385A8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People</a:t>
            </a:r>
          </a:p>
          <a:p>
            <a:pPr>
              <a:lnSpc>
                <a:spcPts val="5759"/>
              </a:lnSpc>
            </a:pPr>
            <a:r>
              <a:rPr lang="en-US" sz="4799" i="1" dirty="0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We bring our whole selves to be </a:t>
            </a:r>
          </a:p>
          <a:p>
            <a:pPr>
              <a:lnSpc>
                <a:spcPts val="5759"/>
              </a:lnSpc>
            </a:pPr>
            <a:r>
              <a:rPr lang="en-US" sz="4799" i="1" dirty="0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renewed by the Spirit. </a:t>
            </a:r>
          </a:p>
          <a:p>
            <a:pPr>
              <a:lnSpc>
                <a:spcPts val="5759"/>
              </a:lnSpc>
            </a:pPr>
            <a:r>
              <a:rPr lang="en-US" sz="4799" i="1" dirty="0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Let us worship the Lord of abundant life! </a:t>
            </a:r>
          </a:p>
          <a:p>
            <a:pPr>
              <a:lnSpc>
                <a:spcPts val="5759"/>
              </a:lnSpc>
            </a:pPr>
            <a:r>
              <a:rPr lang="en-US" sz="4799" i="1" dirty="0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Amen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47211" y="-242139"/>
            <a:ext cx="14168619" cy="10771800"/>
          </a:xfrm>
          <a:prstGeom prst="rect">
            <a:avLst/>
          </a:prstGeom>
          <a:blipFill>
            <a:blip r:embed="rId2"/>
            <a:stretch>
              <a:fillRect l="-3901" r="-4019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TextBox 3"/>
          <p:cNvSpPr txBox="1"/>
          <p:nvPr/>
        </p:nvSpPr>
        <p:spPr>
          <a:xfrm>
            <a:off x="1110124" y="2467684"/>
            <a:ext cx="11297380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00"/>
              </a:lnSpc>
            </a:pPr>
            <a:r>
              <a:rPr lang="en-US" sz="7800" b="1" dirty="0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UnitingWorld Sunday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412ED6-7328-AD96-752E-F5A7ED8F94D3}"/>
              </a:ext>
            </a:extLst>
          </p:cNvPr>
          <p:cNvSpPr txBox="1"/>
          <p:nvPr/>
        </p:nvSpPr>
        <p:spPr>
          <a:xfrm>
            <a:off x="-138778" y="9885704"/>
            <a:ext cx="6522941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  <a:ea typeface="Calibri"/>
                <a:cs typeface="Calibri"/>
              </a:rPr>
              <a:t>UnitingWorld</a:t>
            </a:r>
            <a:r>
              <a:rPr lang="en-US" sz="2000" b="1" dirty="0">
                <a:solidFill>
                  <a:schemeClr val="bg1"/>
                </a:solidFill>
                <a:ea typeface="Calibri"/>
                <a:cs typeface="Calibri"/>
              </a:rPr>
              <a:t> Pacific Partners Forum Fiji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2171700"/>
            <a:ext cx="9191820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00"/>
              </a:lnSpc>
            </a:pPr>
            <a:r>
              <a:rPr lang="en-US" sz="7800" b="1" dirty="0">
                <a:solidFill>
                  <a:srgbClr val="2385A8"/>
                </a:solidFill>
                <a:latin typeface="Georgia Bold"/>
                <a:ea typeface="Georgia Bold"/>
                <a:cs typeface="Georgia Bold"/>
                <a:sym typeface="Georgia Bold"/>
              </a:rPr>
              <a:t>Call to Worship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18029" y="3932052"/>
            <a:ext cx="12172950" cy="4221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9"/>
              </a:lnSpc>
            </a:pPr>
            <a:r>
              <a:rPr lang="en-US" sz="4799" b="1" dirty="0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Leader</a:t>
            </a:r>
          </a:p>
          <a:p>
            <a:pPr>
              <a:lnSpc>
                <a:spcPts val="6719"/>
              </a:lnSpc>
            </a:pPr>
            <a:r>
              <a:rPr lang="en-US" sz="4799" dirty="0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We gather today as people who know the Shepherd's voice.</a:t>
            </a:r>
          </a:p>
          <a:p>
            <a:pPr>
              <a:lnSpc>
                <a:spcPts val="6719"/>
              </a:lnSpc>
            </a:pPr>
            <a:r>
              <a:rPr lang="en-US" sz="4799" b="1" i="1" dirty="0">
                <a:solidFill>
                  <a:srgbClr val="2385A8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People</a:t>
            </a:r>
          </a:p>
          <a:p>
            <a:pPr>
              <a:lnSpc>
                <a:spcPts val="6719"/>
              </a:lnSpc>
            </a:pPr>
            <a:r>
              <a:rPr lang="en-US" sz="4799" i="1" dirty="0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We come to listen, to follow, to be led.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25286" y="2603221"/>
            <a:ext cx="12172950" cy="5080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9"/>
              </a:lnSpc>
            </a:pPr>
            <a:r>
              <a:rPr lang="en-US" sz="4799" b="1" dirty="0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Leader</a:t>
            </a:r>
          </a:p>
          <a:p>
            <a:pPr>
              <a:lnSpc>
                <a:spcPts val="6719"/>
              </a:lnSpc>
            </a:pPr>
            <a:r>
              <a:rPr lang="en-US" sz="4799" dirty="0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We gather with family across Asia, the Pacific and Africa. One flock, one Shepherd.</a:t>
            </a:r>
          </a:p>
          <a:p>
            <a:pPr>
              <a:lnSpc>
                <a:spcPts val="6719"/>
              </a:lnSpc>
            </a:pPr>
            <a:r>
              <a:rPr lang="en-US" sz="4799" b="1" i="1" dirty="0">
                <a:solidFill>
                  <a:srgbClr val="2385A8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People</a:t>
            </a:r>
          </a:p>
          <a:p>
            <a:pPr>
              <a:lnSpc>
                <a:spcPts val="6719"/>
              </a:lnSpc>
            </a:pPr>
            <a:r>
              <a:rPr lang="en-US" sz="4799" i="1" dirty="0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We come as part of a family larger than we can imagine.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2603221"/>
            <a:ext cx="12172950" cy="5080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9"/>
              </a:lnSpc>
            </a:pPr>
            <a:r>
              <a:rPr lang="en-US" sz="4799" b="1" dirty="0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Leader</a:t>
            </a:r>
          </a:p>
          <a:p>
            <a:pPr>
              <a:lnSpc>
                <a:spcPts val="6719"/>
              </a:lnSpc>
            </a:pPr>
            <a:r>
              <a:rPr lang="en-US" sz="4799" dirty="0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Jesus said, I came that you might have life, life in all its fullness.</a:t>
            </a:r>
          </a:p>
          <a:p>
            <a:pPr>
              <a:lnSpc>
                <a:spcPts val="6719"/>
              </a:lnSpc>
            </a:pPr>
            <a:r>
              <a:rPr lang="en-US" sz="4799" b="1" i="1" dirty="0">
                <a:solidFill>
                  <a:srgbClr val="2385A8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People</a:t>
            </a:r>
          </a:p>
          <a:p>
            <a:pPr>
              <a:lnSpc>
                <a:spcPts val="6719"/>
              </a:lnSpc>
            </a:pPr>
            <a:r>
              <a:rPr lang="en-US" sz="4799" i="1" dirty="0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We come hungry for that life and </a:t>
            </a:r>
          </a:p>
          <a:p>
            <a:pPr>
              <a:lnSpc>
                <a:spcPts val="6719"/>
              </a:lnSpc>
            </a:pPr>
            <a:r>
              <a:rPr lang="en-US" sz="4799" i="1" dirty="0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ready to share it.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2603221"/>
            <a:ext cx="12172950" cy="5080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9"/>
              </a:lnSpc>
            </a:pPr>
            <a:r>
              <a:rPr lang="en-US" sz="4799" b="1" dirty="0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Leader</a:t>
            </a:r>
          </a:p>
          <a:p>
            <a:pPr>
              <a:lnSpc>
                <a:spcPts val="6719"/>
              </a:lnSpc>
            </a:pPr>
            <a:r>
              <a:rPr lang="en-US" sz="4799" dirty="0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Let us worship the Good Shepherd, </a:t>
            </a:r>
          </a:p>
          <a:p>
            <a:pPr>
              <a:lnSpc>
                <a:spcPts val="6719"/>
              </a:lnSpc>
            </a:pPr>
            <a:r>
              <a:rPr lang="en-US" sz="4799" dirty="0">
                <a:solidFill>
                  <a:srgbClr val="2385A8"/>
                </a:solidFill>
                <a:latin typeface="Arial"/>
                <a:ea typeface="Arial"/>
                <a:cs typeface="Arial"/>
                <a:sym typeface="Arial"/>
              </a:rPr>
              <a:t>who calls us each by name.</a:t>
            </a:r>
          </a:p>
          <a:p>
            <a:pPr>
              <a:lnSpc>
                <a:spcPts val="6719"/>
              </a:lnSpc>
            </a:pPr>
            <a:r>
              <a:rPr lang="en-US" sz="4799" b="1" i="1" dirty="0">
                <a:solidFill>
                  <a:srgbClr val="2385A8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All</a:t>
            </a:r>
          </a:p>
          <a:p>
            <a:pPr>
              <a:lnSpc>
                <a:spcPts val="6719"/>
              </a:lnSpc>
            </a:pPr>
            <a:r>
              <a:rPr lang="en-US" sz="4799" i="1" dirty="0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Come, let us follow where He leads.</a:t>
            </a:r>
          </a:p>
          <a:p>
            <a:pPr>
              <a:lnSpc>
                <a:spcPts val="6719"/>
              </a:lnSpc>
            </a:pPr>
            <a:r>
              <a:rPr lang="en-US" sz="4799" i="1" dirty="0">
                <a:solidFill>
                  <a:srgbClr val="2385A8"/>
                </a:solidFill>
                <a:latin typeface="Arial Italics"/>
                <a:ea typeface="Arial Italics"/>
                <a:cs typeface="Arial Italics"/>
                <a:sym typeface="Arial Italics"/>
              </a:rPr>
              <a:t>Amen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29" y="0"/>
            <a:ext cx="13712372" cy="10287000"/>
          </a:xfrm>
          <a:custGeom>
            <a:avLst/>
            <a:gdLst/>
            <a:ahLst/>
            <a:cxnLst/>
            <a:rect l="l" t="t" r="r" b="b"/>
            <a:pathLst>
              <a:path w="20076187" h="13459411">
                <a:moveTo>
                  <a:pt x="0" y="0"/>
                </a:moveTo>
                <a:lnTo>
                  <a:pt x="20076187" y="0"/>
                </a:lnTo>
                <a:lnTo>
                  <a:pt x="20076187" y="13459411"/>
                </a:lnTo>
                <a:lnTo>
                  <a:pt x="0" y="134594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1670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TextBox 3"/>
          <p:cNvSpPr txBox="1"/>
          <p:nvPr/>
        </p:nvSpPr>
        <p:spPr>
          <a:xfrm>
            <a:off x="914400" y="1790700"/>
            <a:ext cx="531819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00"/>
              </a:lnSpc>
            </a:pPr>
            <a:r>
              <a:rPr lang="en-US" sz="7800" b="1" dirty="0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The Peace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B12981-F54E-221D-7129-5B85843D6FA8}"/>
              </a:ext>
            </a:extLst>
          </p:cNvPr>
          <p:cNvSpPr txBox="1"/>
          <p:nvPr/>
        </p:nvSpPr>
        <p:spPr>
          <a:xfrm>
            <a:off x="7881115" y="165481"/>
            <a:ext cx="4893458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ea typeface="+mn-lt"/>
                <a:cs typeface="+mn-lt"/>
              </a:rPr>
              <a:t>Climate-resilient Food Security, Timor-Leste</a:t>
            </a:r>
          </a:p>
          <a:p>
            <a:endParaRPr lang="en-US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49043" y="4957048"/>
            <a:ext cx="5817915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600" b="1">
                <a:solidFill>
                  <a:srgbClr val="F06B18"/>
                </a:solidFill>
                <a:latin typeface="Arial Bold"/>
                <a:ea typeface="Arial Bold"/>
                <a:cs typeface="Arial Bold"/>
                <a:sym typeface="Arial Bold"/>
              </a:rPr>
              <a:t>Insert song of choice here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886" y="0"/>
            <a:ext cx="13737771" cy="10287000"/>
          </a:xfrm>
          <a:custGeom>
            <a:avLst/>
            <a:gdLst/>
            <a:ahLst/>
            <a:cxnLst/>
            <a:rect l="l" t="t" r="r" b="b"/>
            <a:pathLst>
              <a:path w="18288000" h="1218438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85" t="385" r="-3779" b="-323"/>
            </a:stretch>
          </a:blipFill>
        </p:spPr>
        <p:txBody>
          <a:bodyPr/>
          <a:lstStyle/>
          <a:p>
            <a:endParaRPr lang="en-US" sz="1350"/>
          </a:p>
        </p:txBody>
      </p:sp>
      <p:grpSp>
        <p:nvGrpSpPr>
          <p:cNvPr id="3" name="Group 3"/>
          <p:cNvGrpSpPr/>
          <p:nvPr/>
        </p:nvGrpSpPr>
        <p:grpSpPr>
          <a:xfrm>
            <a:off x="2805923" y="7426450"/>
            <a:ext cx="8104153" cy="1298450"/>
            <a:chOff x="0" y="0"/>
            <a:chExt cx="2845903" cy="4559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45903" cy="455971"/>
            </a:xfrm>
            <a:custGeom>
              <a:avLst/>
              <a:gdLst/>
              <a:ahLst/>
              <a:cxnLst/>
              <a:rect l="l" t="t" r="r" b="b"/>
              <a:pathLst>
                <a:path w="2845903" h="455971">
                  <a:moveTo>
                    <a:pt x="0" y="0"/>
                  </a:moveTo>
                  <a:lnTo>
                    <a:pt x="2845903" y="0"/>
                  </a:lnTo>
                  <a:lnTo>
                    <a:pt x="2845903" y="455971"/>
                  </a:lnTo>
                  <a:lnTo>
                    <a:pt x="0" y="4559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845903" cy="494071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>
                <a:lnSpc>
                  <a:spcPts val="1994"/>
                </a:lnSpc>
              </a:pPr>
              <a:endParaRPr sz="135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805923" y="7619427"/>
            <a:ext cx="8104153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7800" b="1" dirty="0">
                <a:solidFill>
                  <a:srgbClr val="2385A8"/>
                </a:solidFill>
                <a:latin typeface="Georgia Bold"/>
                <a:ea typeface="Georgia Bold"/>
                <a:cs typeface="Georgia Bold"/>
                <a:sym typeface="Georgia Bold"/>
              </a:rPr>
              <a:t>Opening Prayer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0C250A-1D24-3C5B-B4CD-A9A958177B92}"/>
              </a:ext>
            </a:extLst>
          </p:cNvPr>
          <p:cNvSpPr txBox="1"/>
          <p:nvPr/>
        </p:nvSpPr>
        <p:spPr>
          <a:xfrm>
            <a:off x="5854888" y="179651"/>
            <a:ext cx="8067408" cy="677108"/>
          </a:xfrm>
          <a:prstGeom prst="rect">
            <a:avLst/>
          </a:prstGeom>
          <a:noFill/>
          <a:ln>
            <a:solidFill>
              <a:srgbClr val="2385A8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2385A8"/>
                </a:solidFill>
                <a:ea typeface="+mn-lt"/>
                <a:cs typeface="+mn-lt"/>
              </a:rPr>
              <a:t>Climate-Sensitive Health and Livelihoods (Sumba and Bali, Indonesia)</a:t>
            </a:r>
            <a:endParaRPr lang="en-US" sz="2000" b="1">
              <a:solidFill>
                <a:srgbClr val="2385A8"/>
              </a:solidFill>
              <a:ea typeface="Calibri"/>
              <a:cs typeface="Calibri"/>
            </a:endParaRPr>
          </a:p>
          <a:p>
            <a:endParaRPr lang="en-US" b="1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685800" y="0"/>
            <a:ext cx="14706600" cy="10287000"/>
          </a:xfrm>
          <a:custGeom>
            <a:avLst/>
            <a:gdLst/>
            <a:ahLst/>
            <a:cxnLst/>
            <a:rect l="l" t="t" r="r" b="b"/>
            <a:pathLst>
              <a:path w="18288000" h="1218438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1" b="27"/>
            </a:stretch>
          </a:blipFill>
        </p:spPr>
        <p:txBody>
          <a:bodyPr/>
          <a:lstStyle/>
          <a:p>
            <a:endParaRPr lang="en-US" sz="1350"/>
          </a:p>
        </p:txBody>
      </p:sp>
      <p:grpSp>
        <p:nvGrpSpPr>
          <p:cNvPr id="4" name="Group 4"/>
          <p:cNvGrpSpPr/>
          <p:nvPr/>
        </p:nvGrpSpPr>
        <p:grpSpPr>
          <a:xfrm>
            <a:off x="914400" y="3162300"/>
            <a:ext cx="7861727" cy="1150050"/>
            <a:chOff x="0" y="0"/>
            <a:chExt cx="2761607" cy="32847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61607" cy="328472"/>
            </a:xfrm>
            <a:custGeom>
              <a:avLst/>
              <a:gdLst/>
              <a:ahLst/>
              <a:cxnLst/>
              <a:rect l="l" t="t" r="r" b="b"/>
              <a:pathLst>
                <a:path w="2761607" h="328472">
                  <a:moveTo>
                    <a:pt x="0" y="0"/>
                  </a:moveTo>
                  <a:lnTo>
                    <a:pt x="2761607" y="0"/>
                  </a:lnTo>
                  <a:lnTo>
                    <a:pt x="2761607" y="328472"/>
                  </a:lnTo>
                  <a:lnTo>
                    <a:pt x="0" y="328472"/>
                  </a:lnTo>
                  <a:close/>
                </a:path>
              </a:pathLst>
            </a:custGeom>
            <a:solidFill>
              <a:srgbClr val="2385A8"/>
            </a:solid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761607" cy="366572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>
                <a:lnSpc>
                  <a:spcPts val="1994"/>
                </a:lnSpc>
              </a:pPr>
              <a:endParaRPr sz="135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33450" y="3312075"/>
            <a:ext cx="7842677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00"/>
              </a:lnSpc>
            </a:pPr>
            <a:r>
              <a:rPr lang="en-US" sz="7800" b="1" dirty="0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Children’s Talk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E1FC95-25F2-609B-EF6A-89972941903F}"/>
              </a:ext>
            </a:extLst>
          </p:cNvPr>
          <p:cNvSpPr txBox="1"/>
          <p:nvPr/>
        </p:nvSpPr>
        <p:spPr>
          <a:xfrm>
            <a:off x="-436335" y="9616484"/>
            <a:ext cx="7288090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ea typeface="+mn-lt"/>
                <a:cs typeface="+mn-lt"/>
              </a:rPr>
              <a:t>Safety and Inclusion project, Methodist Church in Zimbabwe</a:t>
            </a:r>
          </a:p>
          <a:p>
            <a:endParaRPr lang="en-US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49043" y="4957048"/>
            <a:ext cx="5817915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600" b="1">
                <a:solidFill>
                  <a:srgbClr val="F06B18"/>
                </a:solidFill>
                <a:latin typeface="Arial Bold"/>
                <a:ea typeface="Arial Bold"/>
                <a:cs typeface="Arial Bold"/>
                <a:sym typeface="Arial Bold"/>
              </a:rPr>
              <a:t>Insert song of choice here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83097" y="4957048"/>
            <a:ext cx="10949806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600" b="1">
                <a:solidFill>
                  <a:srgbClr val="F06B18"/>
                </a:solidFill>
                <a:latin typeface="Arial Bold"/>
                <a:ea typeface="Arial Bold"/>
                <a:cs typeface="Arial Bold"/>
                <a:sym typeface="Arial Bold"/>
              </a:rPr>
              <a:t>Insert Bible reading text in your usual format here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42374" y="1093879"/>
            <a:ext cx="4230434" cy="1133952"/>
            <a:chOff x="0" y="0"/>
            <a:chExt cx="1485585" cy="3982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5585" cy="398205"/>
            </a:xfrm>
            <a:custGeom>
              <a:avLst/>
              <a:gdLst/>
              <a:ahLst/>
              <a:cxnLst/>
              <a:rect l="l" t="t" r="r" b="b"/>
              <a:pathLst>
                <a:path w="1485585" h="398205">
                  <a:moveTo>
                    <a:pt x="0" y="0"/>
                  </a:moveTo>
                  <a:lnTo>
                    <a:pt x="1485585" y="0"/>
                  </a:lnTo>
                  <a:lnTo>
                    <a:pt x="1485585" y="398205"/>
                  </a:lnTo>
                  <a:lnTo>
                    <a:pt x="0" y="398205"/>
                  </a:lnTo>
                  <a:close/>
                </a:path>
              </a:pathLst>
            </a:custGeom>
            <a:solidFill>
              <a:srgbClr val="2385A8">
                <a:alpha val="77647"/>
              </a:srgbClr>
            </a:solid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85585" cy="43630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>
                <a:lnSpc>
                  <a:spcPts val="1994"/>
                </a:lnSpc>
              </a:pPr>
              <a:endParaRPr sz="1350"/>
            </a:p>
          </p:txBody>
        </p:sp>
      </p:grpSp>
      <p:grpSp>
        <p:nvGrpSpPr>
          <p:cNvPr id="8" name="Group 6">
            <a:extLst>
              <a:ext uri="{FF2B5EF4-FFF2-40B4-BE49-F238E27FC236}">
                <a16:creationId xmlns:a16="http://schemas.microsoft.com/office/drawing/2014/main" id="{2CF20AAF-ADA1-33B2-97A9-CE79821193E9}"/>
              </a:ext>
            </a:extLst>
          </p:cNvPr>
          <p:cNvGrpSpPr/>
          <p:nvPr/>
        </p:nvGrpSpPr>
        <p:grpSpPr>
          <a:xfrm>
            <a:off x="711148" y="951786"/>
            <a:ext cx="4230434" cy="1133952"/>
            <a:chOff x="0" y="0"/>
            <a:chExt cx="1485585" cy="398205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B0542612-2A45-A349-88CC-46E501231C9E}"/>
                </a:ext>
              </a:extLst>
            </p:cNvPr>
            <p:cNvSpPr/>
            <p:nvPr/>
          </p:nvSpPr>
          <p:spPr>
            <a:xfrm>
              <a:off x="0" y="0"/>
              <a:ext cx="1485585" cy="398205"/>
            </a:xfrm>
            <a:custGeom>
              <a:avLst/>
              <a:gdLst/>
              <a:ahLst/>
              <a:cxnLst/>
              <a:rect l="l" t="t" r="r" b="b"/>
              <a:pathLst>
                <a:path w="1485585" h="398205">
                  <a:moveTo>
                    <a:pt x="0" y="0"/>
                  </a:moveTo>
                  <a:lnTo>
                    <a:pt x="1485585" y="0"/>
                  </a:lnTo>
                  <a:lnTo>
                    <a:pt x="1485585" y="398205"/>
                  </a:lnTo>
                  <a:lnTo>
                    <a:pt x="0" y="3982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10" name="TextBox 8">
              <a:extLst>
                <a:ext uri="{FF2B5EF4-FFF2-40B4-BE49-F238E27FC236}">
                  <a16:creationId xmlns:a16="http://schemas.microsoft.com/office/drawing/2014/main" id="{B61FD3C4-4049-5213-934E-A3A3BDDBDE79}"/>
                </a:ext>
              </a:extLst>
            </p:cNvPr>
            <p:cNvSpPr txBox="1"/>
            <p:nvPr/>
          </p:nvSpPr>
          <p:spPr>
            <a:xfrm>
              <a:off x="0" y="-38100"/>
              <a:ext cx="1485585" cy="43630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>
                <a:lnSpc>
                  <a:spcPts val="1994"/>
                </a:lnSpc>
              </a:pPr>
              <a:endParaRPr sz="135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59350" y="2566118"/>
            <a:ext cx="5551535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99"/>
              </a:lnSpc>
            </a:pPr>
            <a:r>
              <a:rPr lang="en-US" sz="4799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Dr Sureka Goringe</a:t>
            </a:r>
          </a:p>
          <a:p>
            <a:pPr>
              <a:lnSpc>
                <a:spcPts val="4799"/>
              </a:lnSpc>
            </a:pPr>
            <a:r>
              <a:rPr lang="en-US" sz="4799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National Director</a:t>
            </a:r>
          </a:p>
          <a:p>
            <a:pPr>
              <a:lnSpc>
                <a:spcPts val="4799"/>
              </a:lnSpc>
            </a:pPr>
            <a:r>
              <a:rPr lang="en-US" sz="4799" b="1" dirty="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UnitingWorld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7437" y="1010210"/>
            <a:ext cx="4173284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00"/>
              </a:lnSpc>
            </a:pPr>
            <a:r>
              <a:rPr lang="en-US" sz="7800" b="1" dirty="0">
                <a:solidFill>
                  <a:srgbClr val="2385A8"/>
                </a:solidFill>
                <a:latin typeface="Georgia Bold"/>
                <a:ea typeface="Georgia Bold"/>
                <a:cs typeface="Georgia Bold"/>
                <a:sym typeface="Georgia Bold"/>
              </a:rPr>
              <a:t>Sermon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1526" y="2057400"/>
            <a:ext cx="4230434" cy="1133952"/>
            <a:chOff x="0" y="0"/>
            <a:chExt cx="1485585" cy="3982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5585" cy="398205"/>
            </a:xfrm>
            <a:custGeom>
              <a:avLst/>
              <a:gdLst/>
              <a:ahLst/>
              <a:cxnLst/>
              <a:rect l="l" t="t" r="r" b="b"/>
              <a:pathLst>
                <a:path w="1485585" h="398205">
                  <a:moveTo>
                    <a:pt x="0" y="0"/>
                  </a:moveTo>
                  <a:lnTo>
                    <a:pt x="1485585" y="0"/>
                  </a:lnTo>
                  <a:lnTo>
                    <a:pt x="1485585" y="398205"/>
                  </a:lnTo>
                  <a:lnTo>
                    <a:pt x="0" y="398205"/>
                  </a:lnTo>
                  <a:close/>
                </a:path>
              </a:pathLst>
            </a:custGeom>
            <a:solidFill>
              <a:srgbClr val="2385A8">
                <a:alpha val="77647"/>
              </a:srgbClr>
            </a:solid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85585" cy="43630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>
                <a:lnSpc>
                  <a:spcPts val="1994"/>
                </a:lnSpc>
              </a:pPr>
              <a:endParaRPr sz="1350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9594286" h="10287000">
                <a:moveTo>
                  <a:pt x="0" y="0"/>
                </a:moveTo>
                <a:lnTo>
                  <a:pt x="19594286" y="0"/>
                </a:lnTo>
                <a:lnTo>
                  <a:pt x="195942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" r="-38093"/>
            </a:stretch>
          </a:blipFill>
        </p:spPr>
        <p:txBody>
          <a:bodyPr/>
          <a:lstStyle/>
          <a:p>
            <a:endParaRPr lang="en-US" sz="1350"/>
          </a:p>
        </p:txBody>
      </p:sp>
      <p:grpSp>
        <p:nvGrpSpPr>
          <p:cNvPr id="6" name="Group 6"/>
          <p:cNvGrpSpPr/>
          <p:nvPr/>
        </p:nvGrpSpPr>
        <p:grpSpPr>
          <a:xfrm>
            <a:off x="914400" y="1628775"/>
            <a:ext cx="4230434" cy="1133952"/>
            <a:chOff x="0" y="0"/>
            <a:chExt cx="1485585" cy="3982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85585" cy="398205"/>
            </a:xfrm>
            <a:custGeom>
              <a:avLst/>
              <a:gdLst/>
              <a:ahLst/>
              <a:cxnLst/>
              <a:rect l="l" t="t" r="r" b="b"/>
              <a:pathLst>
                <a:path w="1485585" h="398205">
                  <a:moveTo>
                    <a:pt x="0" y="0"/>
                  </a:moveTo>
                  <a:lnTo>
                    <a:pt x="1485585" y="0"/>
                  </a:lnTo>
                  <a:lnTo>
                    <a:pt x="1485585" y="398205"/>
                  </a:lnTo>
                  <a:lnTo>
                    <a:pt x="0" y="39820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485585" cy="43630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>
                <a:lnSpc>
                  <a:spcPts val="1994"/>
                </a:lnSpc>
              </a:pPr>
              <a:endParaRPr sz="135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71550" y="1714500"/>
            <a:ext cx="4173284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00"/>
              </a:lnSpc>
            </a:pPr>
            <a:r>
              <a:rPr lang="en-US" sz="7800" b="1" dirty="0">
                <a:solidFill>
                  <a:srgbClr val="2385A8"/>
                </a:solidFill>
                <a:latin typeface="Georgia Bold"/>
                <a:ea typeface="Georgia Bold"/>
                <a:cs typeface="Georgia Bold"/>
                <a:sym typeface="Georgia Bold"/>
              </a:rPr>
              <a:t>Sermon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9AAE91-DE64-91C8-4B91-3516B2EA95AA}"/>
              </a:ext>
            </a:extLst>
          </p:cNvPr>
          <p:cNvSpPr txBox="1"/>
          <p:nvPr/>
        </p:nvSpPr>
        <p:spPr>
          <a:xfrm>
            <a:off x="6053260" y="9616485"/>
            <a:ext cx="8067408" cy="6771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ea typeface="+mn-lt"/>
                <a:cs typeface="+mn-lt"/>
              </a:rPr>
              <a:t>Climate-Sensitive Health and Livelihoods (Sumba and Bali, Indonesia)</a:t>
            </a:r>
            <a:endParaRPr lang="en-US" sz="2000" b="1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b="1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38349" y="4560304"/>
            <a:ext cx="10839302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600" b="1">
                <a:solidFill>
                  <a:srgbClr val="F06B18"/>
                </a:solidFill>
                <a:latin typeface="Arial Bold"/>
                <a:ea typeface="Arial Bold"/>
                <a:cs typeface="Arial Bold"/>
                <a:sym typeface="Arial Bold"/>
              </a:rPr>
              <a:t>Play the UnitingWorld Sunday video sermon here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49043" y="4957048"/>
            <a:ext cx="5817915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600" b="1">
                <a:solidFill>
                  <a:srgbClr val="F06B18"/>
                </a:solidFill>
                <a:latin typeface="Arial Bold"/>
                <a:ea typeface="Arial Bold"/>
                <a:cs typeface="Arial Bold"/>
                <a:sym typeface="Arial Bold"/>
              </a:rPr>
              <a:t>Insert song of choice here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53988" y="2057400"/>
            <a:ext cx="8104153" cy="1298450"/>
            <a:chOff x="0" y="0"/>
            <a:chExt cx="2845903" cy="4559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45903" cy="455971"/>
            </a:xfrm>
            <a:custGeom>
              <a:avLst/>
              <a:gdLst/>
              <a:ahLst/>
              <a:cxnLst/>
              <a:rect l="l" t="t" r="r" b="b"/>
              <a:pathLst>
                <a:path w="2845903" h="455971">
                  <a:moveTo>
                    <a:pt x="0" y="0"/>
                  </a:moveTo>
                  <a:lnTo>
                    <a:pt x="2845903" y="0"/>
                  </a:lnTo>
                  <a:lnTo>
                    <a:pt x="2845903" y="455971"/>
                  </a:lnTo>
                  <a:lnTo>
                    <a:pt x="0" y="4559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845903" cy="494071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>
                <a:lnSpc>
                  <a:spcPts val="1994"/>
                </a:lnSpc>
              </a:pPr>
              <a:endParaRPr sz="1350"/>
            </a:p>
          </p:txBody>
        </p:sp>
      </p:grpSp>
      <p:sp>
        <p:nvSpPr>
          <p:cNvPr id="5" name="Freeform 5"/>
          <p:cNvSpPr/>
          <p:nvPr/>
        </p:nvSpPr>
        <p:spPr>
          <a:xfrm>
            <a:off x="-990600" y="0"/>
            <a:ext cx="14706600" cy="10287000"/>
          </a:xfrm>
          <a:custGeom>
            <a:avLst/>
            <a:gdLst/>
            <a:ahLst/>
            <a:cxnLst/>
            <a:rect l="l" t="t" r="r" b="b"/>
            <a:pathLst>
              <a:path w="19283173" h="12847414">
                <a:moveTo>
                  <a:pt x="0" y="0"/>
                </a:moveTo>
                <a:lnTo>
                  <a:pt x="19283173" y="0"/>
                </a:lnTo>
                <a:lnTo>
                  <a:pt x="19283173" y="12847414"/>
                </a:lnTo>
                <a:lnTo>
                  <a:pt x="0" y="12847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42" t="-10848" b="-4"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47548A-B907-BA59-1DF7-28595EF7A627}"/>
              </a:ext>
            </a:extLst>
          </p:cNvPr>
          <p:cNvSpPr txBox="1"/>
          <p:nvPr/>
        </p:nvSpPr>
        <p:spPr>
          <a:xfrm>
            <a:off x="-648723" y="2710080"/>
            <a:ext cx="6141632" cy="259025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0400"/>
              </a:lnSpc>
            </a:pPr>
            <a:r>
              <a:rPr lang="en-US" sz="7200" b="1">
                <a:solidFill>
                  <a:srgbClr val="2385A8"/>
                </a:solidFill>
                <a:latin typeface="Georgia Bold"/>
                <a:ea typeface="Georgia Bold"/>
                <a:cs typeface="Georgia Bold"/>
                <a:sym typeface="Georgia Bold"/>
              </a:rPr>
              <a:t>Prayers of Intercession</a:t>
            </a:r>
            <a:endParaRPr lang="en-US" sz="7200" b="1">
              <a:solidFill>
                <a:srgbClr val="2385A8"/>
              </a:solidFill>
              <a:latin typeface="Georgia Bold"/>
              <a:ea typeface="Georgia Bold"/>
              <a:cs typeface="Georgia Bold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2254A70-36B3-9D1C-F67F-62C7B4EE63A6}"/>
              </a:ext>
            </a:extLst>
          </p:cNvPr>
          <p:cNvSpPr txBox="1"/>
          <p:nvPr/>
        </p:nvSpPr>
        <p:spPr>
          <a:xfrm>
            <a:off x="-648723" y="6054653"/>
            <a:ext cx="6139861" cy="34470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i="1">
                <a:solidFill>
                  <a:srgbClr val="2385A8"/>
                </a:solidFill>
                <a:highlight>
                  <a:srgbClr val="FFFFFF"/>
                </a:highlight>
                <a:latin typeface="Arial"/>
                <a:ea typeface="Georgia Bold"/>
                <a:cs typeface="Arial"/>
              </a:rPr>
              <a:t>...That leads to abundance of joy in relationship with you. </a:t>
            </a:r>
            <a:endParaRPr lang="en-US" sz="3200" i="1" dirty="0">
              <a:solidFill>
                <a:srgbClr val="2385A8"/>
              </a:solidFill>
              <a:highlight>
                <a:srgbClr val="FFFFFF"/>
              </a:highlight>
              <a:latin typeface="Arial"/>
              <a:ea typeface="Georgia Bold"/>
              <a:cs typeface="Arial"/>
            </a:endParaRPr>
          </a:p>
          <a:p>
            <a:r>
              <a:rPr lang="en-US" sz="3200" i="1">
                <a:solidFill>
                  <a:srgbClr val="2385A8"/>
                </a:solidFill>
                <a:highlight>
                  <a:srgbClr val="FFFFFF"/>
                </a:highlight>
                <a:latin typeface="Arial"/>
                <a:ea typeface="Georgia Bold"/>
                <a:cs typeface="Arial"/>
              </a:rPr>
              <a:t>Lord hear us. </a:t>
            </a:r>
            <a:endParaRPr lang="en-US" sz="3200" i="1" dirty="0">
              <a:solidFill>
                <a:srgbClr val="2385A8"/>
              </a:solidFill>
              <a:highlight>
                <a:srgbClr val="FFFFFF"/>
              </a:highlight>
              <a:latin typeface="Arial"/>
              <a:ea typeface="Georgia Bold"/>
              <a:cs typeface="Arial"/>
            </a:endParaRPr>
          </a:p>
          <a:p>
            <a:endParaRPr lang="en-US" sz="3200" i="1" dirty="0">
              <a:solidFill>
                <a:srgbClr val="2385A8"/>
              </a:solidFill>
              <a:highlight>
                <a:srgbClr val="FFFFFF"/>
              </a:highlight>
              <a:latin typeface="Arial"/>
              <a:ea typeface="Georgia Bold"/>
              <a:cs typeface="Arial"/>
            </a:endParaRPr>
          </a:p>
          <a:p>
            <a:r>
              <a:rPr lang="en-US" sz="3200" u="sng">
                <a:solidFill>
                  <a:srgbClr val="2385A8"/>
                </a:solidFill>
                <a:highlight>
                  <a:srgbClr val="FFFFFF"/>
                </a:highlight>
                <a:latin typeface="Arial"/>
                <a:ea typeface="Georgia Bold"/>
                <a:cs typeface="Arial"/>
              </a:rPr>
              <a:t>People:</a:t>
            </a:r>
          </a:p>
          <a:p>
            <a:r>
              <a:rPr lang="en-US" sz="3200" b="1" i="1">
                <a:solidFill>
                  <a:srgbClr val="2385A8"/>
                </a:solidFill>
                <a:highlight>
                  <a:srgbClr val="FFFFFF"/>
                </a:highlight>
                <a:latin typeface="Arial"/>
                <a:ea typeface="Georgia Bold"/>
                <a:cs typeface="Arial"/>
              </a:rPr>
              <a:t>Lord, hear our prayer</a:t>
            </a:r>
            <a:endParaRPr lang="en-US" sz="3200" b="1">
              <a:solidFill>
                <a:srgbClr val="2385A8"/>
              </a:solidFill>
              <a:highlight>
                <a:srgbClr val="FFFFFF"/>
              </a:highlight>
              <a:latin typeface="Arial"/>
              <a:ea typeface="Georgia Bold"/>
              <a:cs typeface="Arial"/>
            </a:endParaRPr>
          </a:p>
          <a:p>
            <a:r>
              <a:rPr lang="en-US" sz="3200" b="1" i="1">
                <a:solidFill>
                  <a:srgbClr val="2385A8"/>
                </a:solidFill>
                <a:highlight>
                  <a:srgbClr val="FFFFFF"/>
                </a:highlight>
                <a:latin typeface="Arial"/>
                <a:ea typeface="Georgia Bold"/>
                <a:cs typeface="Arial"/>
              </a:rPr>
              <a:t>Amen</a:t>
            </a:r>
            <a:endParaRPr lang="en-US" sz="3200" b="1">
              <a:solidFill>
                <a:srgbClr val="2385A8"/>
              </a:solidFill>
              <a:highlight>
                <a:srgbClr val="FFFFFF"/>
              </a:highlight>
              <a:latin typeface="Arial"/>
              <a:ea typeface="Georgia Bold"/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F76106-37F4-6C0D-39E0-8177757C4D59}"/>
              </a:ext>
            </a:extLst>
          </p:cNvPr>
          <p:cNvSpPr txBox="1"/>
          <p:nvPr/>
        </p:nvSpPr>
        <p:spPr>
          <a:xfrm>
            <a:off x="8212845" y="9801519"/>
            <a:ext cx="6157674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2385A8"/>
                </a:solidFill>
                <a:ea typeface="+mn-lt"/>
                <a:cs typeface="+mn-lt"/>
              </a:rPr>
              <a:t>West Papua Livelihoods and Forest Conservation</a:t>
            </a:r>
          </a:p>
          <a:p>
            <a:pPr algn="l"/>
            <a:endParaRPr lang="en-US" sz="2000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8002D8-763B-23B9-F2B5-3E8F61EC59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52909"/>
            <a:ext cx="13727722" cy="903409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820BCAB-93FC-2FE7-19D0-0EA137C1440E}"/>
              </a:ext>
            </a:extLst>
          </p:cNvPr>
          <p:cNvGrpSpPr/>
          <p:nvPr/>
        </p:nvGrpSpPr>
        <p:grpSpPr>
          <a:xfrm>
            <a:off x="0" y="86420"/>
            <a:ext cx="13709327" cy="1399480"/>
            <a:chOff x="0" y="0"/>
            <a:chExt cx="3470270" cy="398205"/>
          </a:xfrm>
          <a:solidFill>
            <a:schemeClr val="bg1"/>
          </a:solidFill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85F7C99-9C67-25ED-2CC0-8BCBEFB60079}"/>
                </a:ext>
              </a:extLst>
            </p:cNvPr>
            <p:cNvSpPr/>
            <p:nvPr/>
          </p:nvSpPr>
          <p:spPr>
            <a:xfrm>
              <a:off x="0" y="0"/>
              <a:ext cx="3470270" cy="398205"/>
            </a:xfrm>
            <a:custGeom>
              <a:avLst/>
              <a:gdLst/>
              <a:ahLst/>
              <a:cxnLst/>
              <a:rect l="l" t="t" r="r" b="b"/>
              <a:pathLst>
                <a:path w="3470270" h="398205">
                  <a:moveTo>
                    <a:pt x="0" y="0"/>
                  </a:moveTo>
                  <a:lnTo>
                    <a:pt x="3470270" y="0"/>
                  </a:lnTo>
                  <a:lnTo>
                    <a:pt x="3470270" y="398205"/>
                  </a:lnTo>
                  <a:lnTo>
                    <a:pt x="0" y="39820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BF21DC1-8D18-E98A-AAC3-062D65EB1875}"/>
                </a:ext>
              </a:extLst>
            </p:cNvPr>
            <p:cNvSpPr txBox="1"/>
            <p:nvPr/>
          </p:nvSpPr>
          <p:spPr>
            <a:xfrm>
              <a:off x="0" y="-38100"/>
              <a:ext cx="3470270" cy="436305"/>
            </a:xfrm>
            <a:prstGeom prst="rect">
              <a:avLst/>
            </a:prstGeom>
            <a:grpFill/>
            <a:ln>
              <a:noFill/>
            </a:ln>
          </p:spPr>
          <p:txBody>
            <a:bodyPr lIns="38100" tIns="38100" rIns="38100" bIns="38100" rtlCol="0" anchor="ctr"/>
            <a:lstStyle/>
            <a:p>
              <a:pPr algn="ctr">
                <a:lnSpc>
                  <a:spcPts val="1994"/>
                </a:lnSpc>
              </a:pPr>
              <a:endParaRPr sz="120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647857" y="285394"/>
            <a:ext cx="4413612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800"/>
              </a:lnSpc>
            </a:pPr>
            <a:r>
              <a:rPr lang="en-US" sz="7800" b="1" dirty="0">
                <a:solidFill>
                  <a:srgbClr val="2385A8"/>
                </a:solidFill>
                <a:latin typeface="Georgia Bold"/>
                <a:ea typeface="Georgia Bold"/>
                <a:cs typeface="Georgia Bold"/>
                <a:sym typeface="Georgia Bold"/>
              </a:rPr>
              <a:t>Offering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5CC1B3-AEAD-AC82-FA00-B8AF132A1CCB}"/>
              </a:ext>
            </a:extLst>
          </p:cNvPr>
          <p:cNvSpPr txBox="1"/>
          <p:nvPr/>
        </p:nvSpPr>
        <p:spPr>
          <a:xfrm>
            <a:off x="130442" y="9814857"/>
            <a:ext cx="6607958" cy="383501"/>
          </a:xfrm>
          <a:prstGeom prst="rect">
            <a:avLst/>
          </a:prstGeom>
          <a:solidFill>
            <a:srgbClr val="2385A8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a typeface="+mn-lt"/>
                <a:cs typeface="+mn-lt"/>
              </a:rPr>
              <a:t>Empowering People with Disabilities</a:t>
            </a:r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, M</a:t>
            </a:r>
            <a:r>
              <a:rPr lang="en-US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ethodist</a:t>
            </a:r>
            <a:r>
              <a:rPr lang="en-US" b="1" dirty="0">
                <a:solidFill>
                  <a:schemeClr val="bg1"/>
                </a:solidFill>
                <a:ea typeface="Calibri"/>
                <a:cs typeface="Calibri"/>
              </a:rPr>
              <a:t> Church in Sri Lanka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49043" y="4560304"/>
            <a:ext cx="5817915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600" b="1">
                <a:solidFill>
                  <a:srgbClr val="F06B18"/>
                </a:solidFill>
                <a:latin typeface="Arial Bold"/>
                <a:ea typeface="Arial Bold"/>
                <a:cs typeface="Arial Bold"/>
                <a:sym typeface="Arial Bold"/>
              </a:rPr>
              <a:t>Insert song of choice here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53988" y="2057400"/>
            <a:ext cx="8104153" cy="1298450"/>
            <a:chOff x="0" y="0"/>
            <a:chExt cx="2845903" cy="4559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45903" cy="455971"/>
            </a:xfrm>
            <a:custGeom>
              <a:avLst/>
              <a:gdLst/>
              <a:ahLst/>
              <a:cxnLst/>
              <a:rect l="l" t="t" r="r" b="b"/>
              <a:pathLst>
                <a:path w="2845903" h="455971">
                  <a:moveTo>
                    <a:pt x="0" y="0"/>
                  </a:moveTo>
                  <a:lnTo>
                    <a:pt x="2845903" y="0"/>
                  </a:lnTo>
                  <a:lnTo>
                    <a:pt x="2845903" y="455971"/>
                  </a:lnTo>
                  <a:lnTo>
                    <a:pt x="0" y="4559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845903" cy="494071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>
                <a:lnSpc>
                  <a:spcPts val="1994"/>
                </a:lnSpc>
              </a:pPr>
              <a:endParaRPr sz="1350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1"/>
            <a:ext cx="15392400" cy="10287000"/>
          </a:xfrm>
          <a:custGeom>
            <a:avLst/>
            <a:gdLst/>
            <a:ahLst/>
            <a:cxnLst/>
            <a:rect l="l" t="t" r="r" b="b"/>
            <a:pathLst>
              <a:path w="18288000" h="1218438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50"/>
            </a:stretch>
          </a:blipFill>
        </p:spPr>
        <p:txBody>
          <a:bodyPr/>
          <a:lstStyle/>
          <a:p>
            <a:endParaRPr lang="en-US" sz="1350"/>
          </a:p>
        </p:txBody>
      </p:sp>
      <p:grpSp>
        <p:nvGrpSpPr>
          <p:cNvPr id="6" name="Group 6"/>
          <p:cNvGrpSpPr/>
          <p:nvPr/>
        </p:nvGrpSpPr>
        <p:grpSpPr>
          <a:xfrm>
            <a:off x="901338" y="7771120"/>
            <a:ext cx="9882136" cy="1133952"/>
            <a:chOff x="0" y="0"/>
            <a:chExt cx="3470270" cy="3982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0270" cy="398205"/>
            </a:xfrm>
            <a:custGeom>
              <a:avLst/>
              <a:gdLst/>
              <a:ahLst/>
              <a:cxnLst/>
              <a:rect l="l" t="t" r="r" b="b"/>
              <a:pathLst>
                <a:path w="3470270" h="398205">
                  <a:moveTo>
                    <a:pt x="0" y="0"/>
                  </a:moveTo>
                  <a:lnTo>
                    <a:pt x="3470270" y="0"/>
                  </a:lnTo>
                  <a:lnTo>
                    <a:pt x="3470270" y="398205"/>
                  </a:lnTo>
                  <a:lnTo>
                    <a:pt x="0" y="398205"/>
                  </a:lnTo>
                  <a:close/>
                </a:path>
              </a:pathLst>
            </a:custGeom>
            <a:solidFill>
              <a:srgbClr val="2385A8"/>
            </a:solidFill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470270" cy="43630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>
                <a:lnSpc>
                  <a:spcPts val="1994"/>
                </a:lnSpc>
              </a:pPr>
              <a:endParaRPr sz="135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14464" y="7837959"/>
            <a:ext cx="9882136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800"/>
              </a:lnSpc>
            </a:pPr>
            <a:r>
              <a:rPr lang="en-US" sz="7800" b="1" dirty="0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A Sending Blessing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B8ED53-35F3-A193-7156-FF1F9A283138}"/>
              </a:ext>
            </a:extLst>
          </p:cNvPr>
          <p:cNvSpPr txBox="1"/>
          <p:nvPr/>
        </p:nvSpPr>
        <p:spPr>
          <a:xfrm>
            <a:off x="113355" y="9635207"/>
            <a:ext cx="794904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+mn-lt"/>
                <a:cs typeface="+mn-lt"/>
              </a:rPr>
              <a:t>Members of the Free Wesleyan Church Tonga on the way home from church</a:t>
            </a:r>
          </a:p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49043" y="4957048"/>
            <a:ext cx="5817915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600" b="1">
                <a:solidFill>
                  <a:srgbClr val="F06B18"/>
                </a:solidFill>
                <a:latin typeface="Arial Bold"/>
                <a:ea typeface="Arial Bold"/>
                <a:cs typeface="Arial Bold"/>
                <a:sym typeface="Arial Bold"/>
              </a:rPr>
              <a:t>Insert song of choice here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7858" y="1074033"/>
            <a:ext cx="8753475" cy="5046021"/>
          </a:xfrm>
          <a:custGeom>
            <a:avLst/>
            <a:gdLst/>
            <a:ahLst/>
            <a:cxnLst/>
            <a:rect l="l" t="t" r="r" b="b"/>
            <a:pathLst>
              <a:path w="8981341" h="5247108">
                <a:moveTo>
                  <a:pt x="0" y="0"/>
                </a:moveTo>
                <a:lnTo>
                  <a:pt x="8981341" y="0"/>
                </a:lnTo>
                <a:lnTo>
                  <a:pt x="8981341" y="5247108"/>
                </a:lnTo>
                <a:lnTo>
                  <a:pt x="0" y="52471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3" name="Freeform 3"/>
          <p:cNvSpPr/>
          <p:nvPr/>
        </p:nvSpPr>
        <p:spPr>
          <a:xfrm>
            <a:off x="7682031" y="652508"/>
            <a:ext cx="5436944" cy="1347451"/>
          </a:xfrm>
          <a:custGeom>
            <a:avLst/>
            <a:gdLst/>
            <a:ahLst/>
            <a:cxnLst/>
            <a:rect l="l" t="t" r="r" b="b"/>
            <a:pathLst>
              <a:path w="7249259" h="1796601">
                <a:moveTo>
                  <a:pt x="0" y="0"/>
                </a:moveTo>
                <a:lnTo>
                  <a:pt x="7249259" y="0"/>
                </a:lnTo>
                <a:lnTo>
                  <a:pt x="7249259" y="1796601"/>
                </a:lnTo>
                <a:lnTo>
                  <a:pt x="0" y="17966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4" name="Freeform 4"/>
          <p:cNvSpPr/>
          <p:nvPr/>
        </p:nvSpPr>
        <p:spPr>
          <a:xfrm>
            <a:off x="10027994" y="5829300"/>
            <a:ext cx="3086100" cy="30861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5" name="Freeform 5"/>
          <p:cNvSpPr/>
          <p:nvPr/>
        </p:nvSpPr>
        <p:spPr>
          <a:xfrm rot="3895508">
            <a:off x="9106054" y="7530548"/>
            <a:ext cx="541218" cy="1779347"/>
          </a:xfrm>
          <a:custGeom>
            <a:avLst/>
            <a:gdLst/>
            <a:ahLst/>
            <a:cxnLst/>
            <a:rect l="l" t="t" r="r" b="b"/>
            <a:pathLst>
              <a:path w="721624" h="2372462">
                <a:moveTo>
                  <a:pt x="0" y="0"/>
                </a:moveTo>
                <a:lnTo>
                  <a:pt x="721624" y="0"/>
                </a:lnTo>
                <a:lnTo>
                  <a:pt x="721624" y="2372462"/>
                </a:lnTo>
                <a:lnTo>
                  <a:pt x="0" y="23724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350"/>
          </a:p>
        </p:txBody>
      </p:sp>
      <p:sp>
        <p:nvSpPr>
          <p:cNvPr id="6" name="TextBox 6"/>
          <p:cNvSpPr txBox="1"/>
          <p:nvPr/>
        </p:nvSpPr>
        <p:spPr>
          <a:xfrm>
            <a:off x="671925" y="6718294"/>
            <a:ext cx="9341899" cy="1298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250"/>
              </a:lnSpc>
            </a:pPr>
            <a:r>
              <a:rPr lang="en-US" sz="3750" b="1" dirty="0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Find out more and support </a:t>
            </a:r>
            <a:r>
              <a:rPr lang="en-US" sz="3750" b="1" dirty="0" err="1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UnitingWorld</a:t>
            </a:r>
            <a:r>
              <a:rPr lang="en-US" sz="3750" b="1" dirty="0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 at </a:t>
            </a:r>
            <a:r>
              <a:rPr lang="en-US" sz="3750" b="1" u="sng" dirty="0">
                <a:solidFill>
                  <a:srgbClr val="2385A8"/>
                </a:solidFill>
                <a:latin typeface="Arial Bold"/>
                <a:ea typeface="Arial Bold"/>
                <a:cs typeface="Arial Bold"/>
                <a:sym typeface="Arial Bold"/>
              </a:rPr>
              <a:t>www.unitingworld.org.au/sunday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553715" y="8197769"/>
            <a:ext cx="2832162" cy="619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sz="3750" b="1" i="1">
                <a:solidFill>
                  <a:srgbClr val="F06B18"/>
                </a:solidFill>
                <a:latin typeface="Arial Bold Italics"/>
                <a:ea typeface="Arial Bold Italics"/>
                <a:cs typeface="Arial Bold Italics"/>
                <a:sym typeface="Arial Bold Italics"/>
              </a:rPr>
              <a:t>scan here!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thorisation_x0020_Link_x0020_1 xmlns="de97cd14-1ca9-4bc1-a0f1-afe2dd8367bc" xsi:nil="true"/>
    <lcf76f155ced4ddcb4097134ff3c332f xmlns="3b8ea91c-c6ba-45d6-b3ce-98979896c0a1">
      <Terms xmlns="http://schemas.microsoft.com/office/infopath/2007/PartnerControls"/>
    </lcf76f155ced4ddcb4097134ff3c332f>
    <TaxCatchAll xmlns="de97cd14-1ca9-4bc1-a0f1-afe2dd8367bc" xsi:nil="true"/>
    <Authorisation_x0020_Link xmlns="de97cd14-1ca9-4bc1-a0f1-afe2dd8367bc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0185B88925054685732AABA5AE0D43" ma:contentTypeVersion="30" ma:contentTypeDescription="Create a new document." ma:contentTypeScope="" ma:versionID="977fc4d9bb50c089fd08e5aee0709509">
  <xsd:schema xmlns:xsd="http://www.w3.org/2001/XMLSchema" xmlns:xs="http://www.w3.org/2001/XMLSchema" xmlns:p="http://schemas.microsoft.com/office/2006/metadata/properties" xmlns:ns2="de97cd14-1ca9-4bc1-a0f1-afe2dd8367bc" xmlns:ns3="3b8ea91c-c6ba-45d6-b3ce-98979896c0a1" targetNamespace="http://schemas.microsoft.com/office/2006/metadata/properties" ma:root="true" ma:fieldsID="361c572e7f7175932c0c68057a97e5d9" ns2:_="" ns3:_="">
    <xsd:import namespace="de97cd14-1ca9-4bc1-a0f1-afe2dd8367bc"/>
    <xsd:import namespace="3b8ea91c-c6ba-45d6-b3ce-98979896c0a1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2:Authorisation_x0020_Link" minOccurs="0"/>
                <xsd:element ref="ns2:Authorisation_x0020_Link_x0020_1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97cd14-1ca9-4bc1-a0f1-afe2dd8367b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Authorisation_x0020_Link" ma:index="24" nillable="true" ma:displayName="Authorisation Link" ma:internalName="Authorisation_x0020_Link">
      <xsd:simpleType>
        <xsd:restriction base="dms:Note"/>
      </xsd:simpleType>
    </xsd:element>
    <xsd:element name="Authorisation_x0020_Link_x0020_1" ma:index="25" nillable="true" ma:displayName="Authorisation Link 1" ma:internalName="Authorisation_x0020_Link_x0020_1">
      <xsd:simpleType>
        <xsd:restriction base="dms:Note"/>
      </xsd:simpleType>
    </xsd:element>
    <xsd:element name="TaxCatchAll" ma:index="28" nillable="true" ma:displayName="Taxonomy Catch All Column" ma:hidden="true" ma:list="{44e3a4aa-484a-4dca-a101-93f65369690b}" ma:internalName="TaxCatchAll" ma:showField="CatchAllData" ma:web="de97cd14-1ca9-4bc1-a0f1-afe2dd8367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8ea91c-c6ba-45d6-b3ce-98979896c0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12fbbd89-7e0a-4c31-8bf8-788aef775b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E6CFE5-0E51-4E3B-96D2-93F3B79AC404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ABF243B4-4C3E-4FBE-8BB3-CC33810BDEF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04A5D7D-0E2A-49B3-BF7C-EFAB55AB635D}">
  <ds:schemaRefs>
    <ds:schemaRef ds:uri="http://schemas.microsoft.com/office/2006/metadata/properties"/>
    <ds:schemaRef ds:uri="http://schemas.microsoft.com/office/infopath/2007/PartnerControls"/>
    <ds:schemaRef ds:uri="de97cd14-1ca9-4bc1-a0f1-afe2dd8367bc"/>
    <ds:schemaRef ds:uri="3b8ea91c-c6ba-45d6-b3ce-98979896c0a1"/>
  </ds:schemaRefs>
</ds:datastoreItem>
</file>

<file path=customXml/itemProps4.xml><?xml version="1.0" encoding="utf-8"?>
<ds:datastoreItem xmlns:ds="http://schemas.openxmlformats.org/officeDocument/2006/customXml" ds:itemID="{15C16A4F-931D-4A3C-B18C-92C507F730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97cd14-1ca9-4bc1-a0f1-afe2dd8367bc"/>
    <ds:schemaRef ds:uri="3b8ea91c-c6ba-45d6-b3ce-98979896c0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310</Words>
  <Application>Microsoft Office PowerPoint</Application>
  <PresentationFormat>Custom</PresentationFormat>
  <Paragraphs>60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UnitingWorld Sunday</dc:title>
  <cp:lastModifiedBy>Stephanie Uhlmann</cp:lastModifiedBy>
  <cp:revision>145</cp:revision>
  <dcterms:created xsi:type="dcterms:W3CDTF">2006-08-16T00:00:00Z</dcterms:created>
  <dcterms:modified xsi:type="dcterms:W3CDTF">2026-06-01T06:32:56Z</dcterms:modified>
  <dc:identifier>DAHK1j3IDG4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0x010100430185B88925054685732AABA5AE0D43</vt:lpwstr>
  </property>
  <property fmtid="{D5CDD505-2E9C-101B-9397-08002B2CF9AE}" pid="3" name="MediaServiceImageTags">
    <vt:lpwstr/>
  </property>
</Properties>
</file>