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8288000" cy="10287000"/>
  <p:notesSz cx="6858000" cy="9144000"/>
  <p:embeddedFontLst>
    <p:embeddedFont>
      <p:font typeface="Arial Bold" panose="020B0704020202020204" pitchFamily="34" charset="0"/>
      <p:regular r:id="rId32"/>
      <p:bold r:id="rId33"/>
    </p:embeddedFont>
    <p:embeddedFont>
      <p:font typeface="Arial Bold Italics" panose="020B0604020202020204" charset="0"/>
      <p:regular r:id="rId34"/>
    </p:embeddedFont>
    <p:embeddedFont>
      <p:font typeface="Arial Italics" panose="020B0604020202020204" charset="0"/>
      <p:regular r:id="rId35"/>
    </p:embeddedFont>
    <p:embeddedFont>
      <p:font typeface="Georgia Bold" panose="02040802050405020203" pitchFamily="18" charset="0"/>
      <p:regular r:id="rId36"/>
      <p:bold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8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90AE10-54F5-1533-AB3E-90727AEE7BE5}" v="2" dt="2026-06-01T02:54:06.018"/>
    <p1510:client id="{638A1508-CC59-7907-2A7D-B0C133A4B6EC}" v="189" dt="2026-06-01T06:32:30.9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2856" y="12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font" Target="fonts/font3.fntdata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5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4.fntdata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2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8100"/>
            <a:ext cx="18307050" cy="9543730"/>
          </a:xfrm>
          <a:custGeom>
            <a:avLst/>
            <a:gdLst/>
            <a:ahLst/>
            <a:cxnLst/>
            <a:rect l="l" t="t" r="r" b="b"/>
            <a:pathLst>
              <a:path w="18288000" h="12298680">
                <a:moveTo>
                  <a:pt x="0" y="0"/>
                </a:moveTo>
                <a:lnTo>
                  <a:pt x="18288000" y="0"/>
                </a:lnTo>
                <a:lnTo>
                  <a:pt x="18288000" y="12298680"/>
                </a:lnTo>
                <a:lnTo>
                  <a:pt x="0" y="12298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89" b="-2107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6856140"/>
            <a:ext cx="18307050" cy="3430860"/>
            <a:chOff x="0" y="0"/>
            <a:chExt cx="4816593" cy="9036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903601"/>
            </a:xfrm>
            <a:custGeom>
              <a:avLst/>
              <a:gdLst/>
              <a:ahLst/>
              <a:cxnLst/>
              <a:rect l="l" t="t" r="r" b="b"/>
              <a:pathLst>
                <a:path w="4816592" h="903601">
                  <a:moveTo>
                    <a:pt x="0" y="0"/>
                  </a:moveTo>
                  <a:lnTo>
                    <a:pt x="4816592" y="0"/>
                  </a:lnTo>
                  <a:lnTo>
                    <a:pt x="4816592" y="903601"/>
                  </a:lnTo>
                  <a:lnTo>
                    <a:pt x="0" y="903601"/>
                  </a:lnTo>
                  <a:close/>
                </a:path>
              </a:pathLst>
            </a:custGeom>
            <a:solidFill>
              <a:srgbClr val="2385A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9417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891709" y="8473416"/>
            <a:ext cx="4972065" cy="1232239"/>
          </a:xfrm>
          <a:custGeom>
            <a:avLst/>
            <a:gdLst/>
            <a:ahLst/>
            <a:cxnLst/>
            <a:rect l="l" t="t" r="r" b="b"/>
            <a:pathLst>
              <a:path w="4972065" h="1232239">
                <a:moveTo>
                  <a:pt x="0" y="0"/>
                </a:moveTo>
                <a:lnTo>
                  <a:pt x="4972065" y="0"/>
                </a:lnTo>
                <a:lnTo>
                  <a:pt x="4972065" y="1232239"/>
                </a:lnTo>
                <a:lnTo>
                  <a:pt x="0" y="12322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7183461"/>
            <a:ext cx="15321440" cy="1388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99"/>
              </a:lnSpc>
            </a:pPr>
            <a:r>
              <a:rPr lang="en-US" sz="10399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UnitingWorld Sunday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62332" y="8661083"/>
            <a:ext cx="11389017" cy="84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 celebration of our global neighbours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5345942" h="16886734">
                <a:moveTo>
                  <a:pt x="0" y="0"/>
                </a:moveTo>
                <a:lnTo>
                  <a:pt x="25345942" y="0"/>
                </a:lnTo>
                <a:lnTo>
                  <a:pt x="25345942" y="16886734"/>
                </a:lnTo>
                <a:lnTo>
                  <a:pt x="0" y="168867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4156" r="-385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6546214"/>
            <a:ext cx="12255760" cy="2712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10400" b="1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Acknowledgment</a:t>
            </a:r>
          </a:p>
          <a:p>
            <a:pPr algn="l">
              <a:lnSpc>
                <a:spcPts val="10400"/>
              </a:lnSpc>
            </a:pPr>
            <a:r>
              <a:rPr lang="en-US" sz="10400" b="1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of Country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4" b="-7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1887154"/>
            <a:ext cx="7275697" cy="4026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10400" b="1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Lighting</a:t>
            </a:r>
          </a:p>
          <a:p>
            <a:pPr algn="l">
              <a:lnSpc>
                <a:spcPts val="10400"/>
              </a:lnSpc>
            </a:pPr>
            <a:r>
              <a:rPr lang="en-US" sz="10400" b="1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the Christ Candle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85249"/>
            <a:ext cx="16059666" cy="8973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65"/>
              </a:lnSpc>
            </a:pPr>
            <a:r>
              <a:rPr lang="en-US" sz="6332" b="1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Worship Leader </a:t>
            </a:r>
          </a:p>
          <a:p>
            <a:pPr algn="l">
              <a:lnSpc>
                <a:spcPts val="8865"/>
              </a:lnSpc>
            </a:pPr>
            <a:r>
              <a:rPr lang="en-US" sz="6332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We light the Christ Candle to remind us that Christ came that we might have life and live it abundantly.</a:t>
            </a:r>
          </a:p>
          <a:p>
            <a:pPr algn="l">
              <a:lnSpc>
                <a:spcPts val="8865"/>
              </a:lnSpc>
            </a:pPr>
            <a:r>
              <a:rPr lang="en-US" sz="6332" b="1" i="1">
                <a:solidFill>
                  <a:srgbClr val="2385A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People</a:t>
            </a:r>
          </a:p>
          <a:p>
            <a:pPr algn="l">
              <a:lnSpc>
                <a:spcPts val="8865"/>
              </a:lnSpc>
            </a:pPr>
            <a:r>
              <a:rPr lang="en-US" sz="6332" i="1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In our emptiness, we come to worship our God of Wonders and to celebrate the overflowing grace that fills our empty places.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742950"/>
            <a:ext cx="16829637" cy="877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 b="1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Worship Leader</a:t>
            </a:r>
          </a:p>
          <a:p>
            <a:pPr algn="l">
              <a:lnSpc>
                <a:spcPts val="7679"/>
              </a:lnSpc>
            </a:pPr>
            <a:r>
              <a:rPr lang="en-US" sz="6399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God calls us out of scarcity and into a</a:t>
            </a:r>
          </a:p>
          <a:p>
            <a:pPr algn="l">
              <a:lnSpc>
                <a:spcPts val="7679"/>
              </a:lnSpc>
            </a:pPr>
            <a:r>
              <a:rPr lang="en-US" sz="6399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flourishing life of peace, purpose and </a:t>
            </a:r>
          </a:p>
          <a:p>
            <a:pPr algn="l">
              <a:lnSpc>
                <a:spcPts val="7679"/>
              </a:lnSpc>
            </a:pPr>
            <a:r>
              <a:rPr lang="en-US" sz="6399" spc="5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radical love. </a:t>
            </a:r>
          </a:p>
          <a:p>
            <a:pPr algn="l">
              <a:lnSpc>
                <a:spcPts val="7679"/>
              </a:lnSpc>
            </a:pPr>
            <a:r>
              <a:rPr lang="en-US" sz="6399" b="1" i="1">
                <a:solidFill>
                  <a:srgbClr val="2385A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People</a:t>
            </a:r>
          </a:p>
          <a:p>
            <a:pPr algn="l">
              <a:lnSpc>
                <a:spcPts val="7679"/>
              </a:lnSpc>
            </a:pPr>
            <a:r>
              <a:rPr lang="en-US" sz="6399" i="1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We bring our whole selves to be </a:t>
            </a:r>
          </a:p>
          <a:p>
            <a:pPr algn="l">
              <a:lnSpc>
                <a:spcPts val="7679"/>
              </a:lnSpc>
            </a:pPr>
            <a:r>
              <a:rPr lang="en-US" sz="6399" i="1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renewed by the Spirit. </a:t>
            </a:r>
          </a:p>
          <a:p>
            <a:pPr algn="l">
              <a:lnSpc>
                <a:spcPts val="7679"/>
              </a:lnSpc>
            </a:pPr>
            <a:r>
              <a:rPr lang="en-US" sz="6399" i="1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Let us worship the Lord of abundant life! </a:t>
            </a:r>
          </a:p>
          <a:p>
            <a:pPr algn="l">
              <a:lnSpc>
                <a:spcPts val="7679"/>
              </a:lnSpc>
            </a:pPr>
            <a:r>
              <a:rPr lang="en-US" sz="6399" i="1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Amen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3178" y="-1081722"/>
            <a:ext cx="18684915" cy="12236202"/>
          </a:xfrm>
          <a:custGeom>
            <a:avLst/>
            <a:gdLst/>
            <a:ahLst/>
            <a:cxnLst/>
            <a:rect l="l" t="t" r="r" b="b"/>
            <a:pathLst>
              <a:path w="18687632" h="12450635">
                <a:moveTo>
                  <a:pt x="0" y="0"/>
                </a:moveTo>
                <a:lnTo>
                  <a:pt x="18687632" y="0"/>
                </a:lnTo>
                <a:lnTo>
                  <a:pt x="18687632" y="12450636"/>
                </a:lnTo>
                <a:lnTo>
                  <a:pt x="0" y="124506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612413" y="1787317"/>
            <a:ext cx="15063173" cy="1397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10400" b="1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UnitingWorld Sunday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12ED6-7328-AD96-752E-F5A7ED8F94D3}"/>
              </a:ext>
            </a:extLst>
          </p:cNvPr>
          <p:cNvSpPr txBox="1"/>
          <p:nvPr/>
        </p:nvSpPr>
        <p:spPr>
          <a:xfrm>
            <a:off x="4097" y="10585791"/>
            <a:ext cx="6522941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bg1"/>
                </a:solidFill>
                <a:ea typeface="Calibri"/>
                <a:cs typeface="Calibri"/>
              </a:rPr>
              <a:t>UnitingWorld</a:t>
            </a:r>
            <a:r>
              <a:rPr lang="en-US" sz="2000" b="1" dirty="0">
                <a:solidFill>
                  <a:schemeClr val="bg1"/>
                </a:solidFill>
                <a:ea typeface="Calibri"/>
                <a:cs typeface="Calibri"/>
              </a:rPr>
              <a:t> Pacific Partners Forum Fiji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209675"/>
            <a:ext cx="12255760" cy="1397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10400" b="1">
                <a:solidFill>
                  <a:srgbClr val="2385A8"/>
                </a:solidFill>
                <a:latin typeface="Georgia Bold"/>
                <a:ea typeface="Georgia Bold"/>
                <a:cs typeface="Georgia Bold"/>
                <a:sym typeface="Georgia Bold"/>
              </a:rPr>
              <a:t>Call to Worship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601085"/>
            <a:ext cx="16230600" cy="5657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en-US" sz="6399" b="1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Leader</a:t>
            </a:r>
          </a:p>
          <a:p>
            <a:pPr algn="l">
              <a:lnSpc>
                <a:spcPts val="8959"/>
              </a:lnSpc>
            </a:pPr>
            <a:r>
              <a:rPr lang="en-US" sz="6399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We gather today as people who know the Shepherd's voice.</a:t>
            </a:r>
          </a:p>
          <a:p>
            <a:pPr algn="l">
              <a:lnSpc>
                <a:spcPts val="8959"/>
              </a:lnSpc>
            </a:pPr>
            <a:r>
              <a:rPr lang="en-US" sz="6399" b="1" i="1">
                <a:solidFill>
                  <a:srgbClr val="2385A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People</a:t>
            </a:r>
          </a:p>
          <a:p>
            <a:pPr algn="l">
              <a:lnSpc>
                <a:spcPts val="8959"/>
              </a:lnSpc>
            </a:pPr>
            <a:r>
              <a:rPr lang="en-US" sz="6399" i="1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We come to listen, to follow, to be led.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671955"/>
            <a:ext cx="16230600" cy="679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en-US" sz="6399" b="1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Leader</a:t>
            </a:r>
          </a:p>
          <a:p>
            <a:pPr algn="l">
              <a:lnSpc>
                <a:spcPts val="8959"/>
              </a:lnSpc>
            </a:pPr>
            <a:r>
              <a:rPr lang="en-US" sz="6399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We gather with family across Asia, the Pacific and Africa. One flock, one Shepherd.</a:t>
            </a:r>
          </a:p>
          <a:p>
            <a:pPr algn="l">
              <a:lnSpc>
                <a:spcPts val="8959"/>
              </a:lnSpc>
            </a:pPr>
            <a:r>
              <a:rPr lang="en-US" sz="6399" b="1" i="1">
                <a:solidFill>
                  <a:srgbClr val="2385A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People</a:t>
            </a:r>
          </a:p>
          <a:p>
            <a:pPr algn="l">
              <a:lnSpc>
                <a:spcPts val="8959"/>
              </a:lnSpc>
            </a:pPr>
            <a:r>
              <a:rPr lang="en-US" sz="6399" i="1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We come as part of a family larger than we can imagine.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671955"/>
            <a:ext cx="16230600" cy="792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en-US" sz="6399" b="1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Leader</a:t>
            </a:r>
          </a:p>
          <a:p>
            <a:pPr algn="l">
              <a:lnSpc>
                <a:spcPts val="8959"/>
              </a:lnSpc>
            </a:pPr>
            <a:r>
              <a:rPr lang="en-US" sz="6399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Jesus said, I came that you might have life, life in all its fullness.</a:t>
            </a:r>
          </a:p>
          <a:p>
            <a:pPr algn="l">
              <a:lnSpc>
                <a:spcPts val="8959"/>
              </a:lnSpc>
            </a:pPr>
            <a:r>
              <a:rPr lang="en-US" sz="6399" b="1" i="1">
                <a:solidFill>
                  <a:srgbClr val="2385A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People</a:t>
            </a:r>
          </a:p>
          <a:p>
            <a:pPr algn="l">
              <a:lnSpc>
                <a:spcPts val="8959"/>
              </a:lnSpc>
            </a:pPr>
            <a:r>
              <a:rPr lang="en-US" sz="6399" i="1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We come hungry for that life and </a:t>
            </a:r>
          </a:p>
          <a:p>
            <a:pPr algn="l">
              <a:lnSpc>
                <a:spcPts val="8959"/>
              </a:lnSpc>
            </a:pPr>
            <a:r>
              <a:rPr lang="en-US" sz="6399" i="1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ready to share it.</a:t>
            </a:r>
          </a:p>
          <a:p>
            <a:pPr algn="l">
              <a:lnSpc>
                <a:spcPts val="8959"/>
              </a:lnSpc>
            </a:pPr>
            <a:endParaRPr lang="en-US" sz="6399" i="1">
              <a:solidFill>
                <a:srgbClr val="2385A8"/>
              </a:solidFill>
              <a:latin typeface="Arial Italics"/>
              <a:ea typeface="Arial Italics"/>
              <a:cs typeface="Arial Italics"/>
              <a:sym typeface="Arial Itali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671955"/>
            <a:ext cx="16230600" cy="679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en-US" sz="6399" b="1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Leader</a:t>
            </a:r>
          </a:p>
          <a:p>
            <a:pPr algn="l">
              <a:lnSpc>
                <a:spcPts val="8959"/>
              </a:lnSpc>
            </a:pPr>
            <a:r>
              <a:rPr lang="en-US" sz="6399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Let us worship the Good Shepherd, </a:t>
            </a:r>
          </a:p>
          <a:p>
            <a:pPr algn="l">
              <a:lnSpc>
                <a:spcPts val="8959"/>
              </a:lnSpc>
            </a:pPr>
            <a:r>
              <a:rPr lang="en-US" sz="6399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who calls us each by name.</a:t>
            </a:r>
          </a:p>
          <a:p>
            <a:pPr algn="l">
              <a:lnSpc>
                <a:spcPts val="8959"/>
              </a:lnSpc>
            </a:pPr>
            <a:r>
              <a:rPr lang="en-US" sz="6399" b="1" i="1">
                <a:solidFill>
                  <a:srgbClr val="2385A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All</a:t>
            </a:r>
          </a:p>
          <a:p>
            <a:pPr algn="l">
              <a:lnSpc>
                <a:spcPts val="8959"/>
              </a:lnSpc>
            </a:pPr>
            <a:r>
              <a:rPr lang="en-US" sz="6399" i="1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Come, let us follow where He leads.</a:t>
            </a:r>
          </a:p>
          <a:p>
            <a:pPr algn="l">
              <a:lnSpc>
                <a:spcPts val="8959"/>
              </a:lnSpc>
            </a:pPr>
            <a:r>
              <a:rPr lang="en-US" sz="6399" i="1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Amen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0076187" cy="13459411"/>
          </a:xfrm>
          <a:custGeom>
            <a:avLst/>
            <a:gdLst/>
            <a:ahLst/>
            <a:cxnLst/>
            <a:rect l="l" t="t" r="r" b="b"/>
            <a:pathLst>
              <a:path w="20076187" h="13459411">
                <a:moveTo>
                  <a:pt x="0" y="0"/>
                </a:moveTo>
                <a:lnTo>
                  <a:pt x="20076187" y="0"/>
                </a:lnTo>
                <a:lnTo>
                  <a:pt x="20076187" y="13459411"/>
                </a:lnTo>
                <a:lnTo>
                  <a:pt x="0" y="134594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1209675"/>
            <a:ext cx="7090930" cy="1397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10400" b="1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The Peace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11B12981-F54E-221D-7129-5B85843D6FA8}"/>
              </a:ext>
            </a:extLst>
          </p:cNvPr>
          <p:cNvSpPr txBox="1"/>
          <p:nvPr/>
        </p:nvSpPr>
        <p:spPr>
          <a:xfrm>
            <a:off x="14924262" y="308592"/>
            <a:ext cx="4893458" cy="67710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solidFill>
                  <a:schemeClr val="bg1"/>
                </a:solidFill>
                <a:ea typeface="+mn-lt"/>
                <a:cs typeface="+mn-lt"/>
              </a:rPr>
              <a:t>Climate-resilient Food Security, Timor-Leste</a:t>
            </a:r>
          </a:p>
          <a:p>
            <a:endParaRPr lang="en-US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65390" y="4894897"/>
            <a:ext cx="7757220" cy="84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Insert song of choice here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973948"/>
          </a:xfrm>
          <a:custGeom>
            <a:avLst/>
            <a:gdLst/>
            <a:ahLst/>
            <a:cxnLst/>
            <a:rect l="l" t="t" r="r" b="b"/>
            <a:pathLst>
              <a:path w="18288000" h="1218438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0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741231" y="7603362"/>
            <a:ext cx="10805537" cy="1731266"/>
            <a:chOff x="0" y="0"/>
            <a:chExt cx="2845903" cy="4559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45903" cy="455971"/>
            </a:xfrm>
            <a:custGeom>
              <a:avLst/>
              <a:gdLst/>
              <a:ahLst/>
              <a:cxnLst/>
              <a:rect l="l" t="t" r="r" b="b"/>
              <a:pathLst>
                <a:path w="2845903" h="455971">
                  <a:moveTo>
                    <a:pt x="0" y="0"/>
                  </a:moveTo>
                  <a:lnTo>
                    <a:pt x="2845903" y="0"/>
                  </a:lnTo>
                  <a:lnTo>
                    <a:pt x="2845903" y="455971"/>
                  </a:lnTo>
                  <a:lnTo>
                    <a:pt x="0" y="4559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845903" cy="494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741231" y="7860664"/>
            <a:ext cx="10805537" cy="1397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00"/>
              </a:lnSpc>
            </a:pPr>
            <a:r>
              <a:rPr lang="en-US" sz="10400" b="1">
                <a:solidFill>
                  <a:srgbClr val="2385A8"/>
                </a:solidFill>
                <a:latin typeface="Georgia Bold"/>
                <a:ea typeface="Georgia Bold"/>
                <a:cs typeface="Georgia Bold"/>
                <a:sym typeface="Georgia Bold"/>
              </a:rPr>
              <a:t>Opening Prayer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7A9AAE91-DE64-91C8-4B91-3516B2EA95AA}"/>
              </a:ext>
            </a:extLst>
          </p:cNvPr>
          <p:cNvSpPr txBox="1"/>
          <p:nvPr/>
        </p:nvSpPr>
        <p:spPr>
          <a:xfrm>
            <a:off x="10639547" y="143873"/>
            <a:ext cx="8067408" cy="67710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solidFill>
                  <a:srgbClr val="2385A8"/>
                </a:solidFill>
                <a:ea typeface="+mn-lt"/>
                <a:cs typeface="+mn-lt"/>
              </a:rPr>
              <a:t>Climate-Sensitive Health and Livelihoods (Sumba and Bali, Indonesia)</a:t>
            </a:r>
            <a:endParaRPr lang="en-US" sz="2000" b="1">
              <a:solidFill>
                <a:srgbClr val="2385A8"/>
              </a:solidFill>
              <a:ea typeface="Calibri"/>
              <a:cs typeface="Calibri"/>
            </a:endParaRPr>
          </a:p>
          <a:p>
            <a:endParaRPr lang="en-US" b="1" dirty="0">
              <a:solidFill>
                <a:srgbClr val="2385A8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218438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44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3871552"/>
            <a:ext cx="10485478" cy="1247166"/>
            <a:chOff x="0" y="0"/>
            <a:chExt cx="2761607" cy="32847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61607" cy="328472"/>
            </a:xfrm>
            <a:custGeom>
              <a:avLst/>
              <a:gdLst/>
              <a:ahLst/>
              <a:cxnLst/>
              <a:rect l="l" t="t" r="r" b="b"/>
              <a:pathLst>
                <a:path w="2761607" h="328472">
                  <a:moveTo>
                    <a:pt x="0" y="0"/>
                  </a:moveTo>
                  <a:lnTo>
                    <a:pt x="2761607" y="0"/>
                  </a:lnTo>
                  <a:lnTo>
                    <a:pt x="2761607" y="328472"/>
                  </a:lnTo>
                  <a:lnTo>
                    <a:pt x="0" y="328472"/>
                  </a:lnTo>
                  <a:close/>
                </a:path>
              </a:pathLst>
            </a:custGeom>
            <a:solidFill>
              <a:srgbClr val="2385A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761607" cy="366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57275" y="3899196"/>
            <a:ext cx="10456903" cy="1397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10400" b="1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Children’s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06D980-29C6-D7DC-67C0-7FBDB904235D}"/>
              </a:ext>
            </a:extLst>
          </p:cNvPr>
          <p:cNvSpPr txBox="1"/>
          <p:nvPr/>
        </p:nvSpPr>
        <p:spPr>
          <a:xfrm>
            <a:off x="11515725" y="9615488"/>
            <a:ext cx="9144000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i="0" u="none" strike="noStrike" baseline="0">
                <a:solidFill>
                  <a:srgbClr val="FFFFFF"/>
                </a:solidFill>
                <a:latin typeface="Calibri"/>
              </a:rPr>
              <a:t>Safety and Inclusion project, Methodist Church in Zimbabwe</a:t>
            </a:r>
            <a:r>
              <a:rPr sz="2000" b="0" i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​</a:t>
            </a:r>
            <a:endParaRPr lang="en-US"/>
          </a:p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65390" y="4894897"/>
            <a:ext cx="7757220" cy="84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Insert song of choice here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44129" y="4894897"/>
            <a:ext cx="14599741" cy="84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Insert Bible reading text in your usual format here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5640579" cy="1511936"/>
            <a:chOff x="0" y="0"/>
            <a:chExt cx="1485585" cy="3982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5585" cy="398205"/>
            </a:xfrm>
            <a:custGeom>
              <a:avLst/>
              <a:gdLst/>
              <a:ahLst/>
              <a:cxnLst/>
              <a:rect l="l" t="t" r="r" b="b"/>
              <a:pathLst>
                <a:path w="1485585" h="398205">
                  <a:moveTo>
                    <a:pt x="0" y="0"/>
                  </a:moveTo>
                  <a:lnTo>
                    <a:pt x="1485585" y="0"/>
                  </a:lnTo>
                  <a:lnTo>
                    <a:pt x="1485585" y="398205"/>
                  </a:lnTo>
                  <a:lnTo>
                    <a:pt x="0" y="398205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85585" cy="436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04900" y="1143000"/>
            <a:ext cx="5564379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10400" b="1">
                <a:solidFill>
                  <a:srgbClr val="2385A8"/>
                </a:solidFill>
                <a:latin typeface="Georgia Bold"/>
                <a:ea typeface="Georgia Bold"/>
                <a:cs typeface="Georgia Bold"/>
                <a:sym typeface="Georgia Bold"/>
              </a:rPr>
              <a:t>Sermon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014345"/>
            <a:ext cx="7402047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54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Dr Sureka Goringe</a:t>
            </a:r>
            <a:endParaRPr lang="en-US" sz="5400" b="1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  <a:p>
            <a:pPr algn="l">
              <a:lnSpc>
                <a:spcPts val="6399"/>
              </a:lnSpc>
            </a:pPr>
            <a:r>
              <a:rPr lang="en-US" sz="54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National Director</a:t>
            </a:r>
            <a:endParaRPr lang="en-US" sz="5400" b="1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  <a:p>
            <a:pPr algn="l">
              <a:lnSpc>
                <a:spcPts val="6399"/>
              </a:lnSpc>
            </a:pPr>
            <a:r>
              <a:rPr lang="en-US" sz="5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UnitingWorld</a:t>
            </a:r>
            <a:endParaRPr lang="en-US" sz="5400" b="1" dirty="0" err="1">
              <a:solidFill>
                <a:srgbClr val="FFFFFF"/>
              </a:solidFill>
              <a:latin typeface="Arial Bold"/>
              <a:ea typeface="Arial Bold"/>
              <a:cs typeface="Arial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5640579" cy="1511936"/>
            <a:chOff x="0" y="0"/>
            <a:chExt cx="1485585" cy="3982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5585" cy="398205"/>
            </a:xfrm>
            <a:custGeom>
              <a:avLst/>
              <a:gdLst/>
              <a:ahLst/>
              <a:cxnLst/>
              <a:rect l="l" t="t" r="r" b="b"/>
              <a:pathLst>
                <a:path w="1485585" h="398205">
                  <a:moveTo>
                    <a:pt x="0" y="0"/>
                  </a:moveTo>
                  <a:lnTo>
                    <a:pt x="1485585" y="0"/>
                  </a:lnTo>
                  <a:lnTo>
                    <a:pt x="1485585" y="398205"/>
                  </a:lnTo>
                  <a:lnTo>
                    <a:pt x="0" y="398205"/>
                  </a:lnTo>
                  <a:close/>
                </a:path>
              </a:pathLst>
            </a:custGeom>
            <a:solidFill>
              <a:srgbClr val="2385A8">
                <a:alpha val="7764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85585" cy="436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9594286" h="10287000">
                <a:moveTo>
                  <a:pt x="0" y="0"/>
                </a:moveTo>
                <a:lnTo>
                  <a:pt x="19594286" y="0"/>
                </a:lnTo>
                <a:lnTo>
                  <a:pt x="195942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" r="-714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028700" y="1028700"/>
            <a:ext cx="5640579" cy="1511936"/>
            <a:chOff x="0" y="0"/>
            <a:chExt cx="1485585" cy="3982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85585" cy="398205"/>
            </a:xfrm>
            <a:custGeom>
              <a:avLst/>
              <a:gdLst/>
              <a:ahLst/>
              <a:cxnLst/>
              <a:rect l="l" t="t" r="r" b="b"/>
              <a:pathLst>
                <a:path w="1485585" h="398205">
                  <a:moveTo>
                    <a:pt x="0" y="0"/>
                  </a:moveTo>
                  <a:lnTo>
                    <a:pt x="1485585" y="0"/>
                  </a:lnTo>
                  <a:lnTo>
                    <a:pt x="1485585" y="398205"/>
                  </a:lnTo>
                  <a:lnTo>
                    <a:pt x="0" y="3982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485585" cy="436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04900" y="1143000"/>
            <a:ext cx="5564379" cy="1397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10400" b="1">
                <a:solidFill>
                  <a:srgbClr val="2385A8"/>
                </a:solidFill>
                <a:latin typeface="Georgia Bold"/>
                <a:ea typeface="Georgia Bold"/>
                <a:cs typeface="Georgia Bold"/>
                <a:sym typeface="Georgia Bold"/>
              </a:rPr>
              <a:t>Sermon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9AAE91-DE64-91C8-4B91-3516B2EA95AA}"/>
              </a:ext>
            </a:extLst>
          </p:cNvPr>
          <p:cNvSpPr txBox="1"/>
          <p:nvPr/>
        </p:nvSpPr>
        <p:spPr>
          <a:xfrm>
            <a:off x="10562325" y="9616249"/>
            <a:ext cx="8067408" cy="67710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solidFill>
                  <a:schemeClr val="bg1"/>
                </a:solidFill>
                <a:ea typeface="+mn-lt"/>
                <a:cs typeface="+mn-lt"/>
              </a:rPr>
              <a:t>Climate-Sensitive Health and Livelihoods (Sumba and Bali, Indonesia)</a:t>
            </a:r>
            <a:endParaRPr lang="en-US" sz="2000" b="1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b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17799" y="4723447"/>
            <a:ext cx="14452402" cy="84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Play the UnitingWorld Sunday video sermon here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65390" y="4894897"/>
            <a:ext cx="7757220" cy="84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Insert song of choice here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71984" y="1028700"/>
            <a:ext cx="10805537" cy="1731266"/>
            <a:chOff x="0" y="0"/>
            <a:chExt cx="2845903" cy="4559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45903" cy="455971"/>
            </a:xfrm>
            <a:custGeom>
              <a:avLst/>
              <a:gdLst/>
              <a:ahLst/>
              <a:cxnLst/>
              <a:rect l="l" t="t" r="r" b="b"/>
              <a:pathLst>
                <a:path w="2845903" h="455971">
                  <a:moveTo>
                    <a:pt x="0" y="0"/>
                  </a:moveTo>
                  <a:lnTo>
                    <a:pt x="2845903" y="0"/>
                  </a:lnTo>
                  <a:lnTo>
                    <a:pt x="2845903" y="455971"/>
                  </a:lnTo>
                  <a:lnTo>
                    <a:pt x="0" y="4559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45903" cy="494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9283173" h="12847414">
                <a:moveTo>
                  <a:pt x="0" y="0"/>
                </a:moveTo>
                <a:lnTo>
                  <a:pt x="19283173" y="0"/>
                </a:lnTo>
                <a:lnTo>
                  <a:pt x="19283173" y="12847414"/>
                </a:lnTo>
                <a:lnTo>
                  <a:pt x="0" y="1284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42" t="-12222" b="-126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800100" y="2574289"/>
            <a:ext cx="8068673" cy="271208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9600" b="1">
                <a:solidFill>
                  <a:srgbClr val="2385A8"/>
                </a:solidFill>
                <a:latin typeface="Georgia Bold"/>
                <a:ea typeface="Georgia Bold"/>
                <a:cs typeface="Georgia Bold"/>
                <a:sym typeface="Georgia Bold"/>
              </a:rPr>
              <a:t>Prayers of Intercession</a:t>
            </a:r>
            <a:endParaRPr lang="en-US" sz="9600" b="1">
              <a:solidFill>
                <a:srgbClr val="2385A8"/>
              </a:solidFill>
              <a:latin typeface="Georgia Bold"/>
              <a:ea typeface="Georgia Bold"/>
              <a:cs typeface="Georgia Bold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254A70-36B3-9D1C-F67F-62C7B4EE63A6}"/>
              </a:ext>
            </a:extLst>
          </p:cNvPr>
          <p:cNvSpPr txBox="1"/>
          <p:nvPr/>
        </p:nvSpPr>
        <p:spPr>
          <a:xfrm>
            <a:off x="800100" y="5717539"/>
            <a:ext cx="6139861" cy="34470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i="1">
                <a:solidFill>
                  <a:srgbClr val="2385A8"/>
                </a:solidFill>
                <a:highlight>
                  <a:srgbClr val="FFFFFF"/>
                </a:highlight>
                <a:latin typeface="Arial"/>
                <a:ea typeface="Georgia Bold"/>
                <a:cs typeface="Arial"/>
              </a:rPr>
              <a:t>...That leads to abundance of joy in relationship with you. </a:t>
            </a:r>
            <a:endParaRPr lang="en-US" sz="3200" i="1" dirty="0">
              <a:solidFill>
                <a:srgbClr val="2385A8"/>
              </a:solidFill>
              <a:highlight>
                <a:srgbClr val="FFFFFF"/>
              </a:highlight>
              <a:latin typeface="Arial"/>
              <a:ea typeface="Georgia Bold"/>
              <a:cs typeface="Arial"/>
            </a:endParaRPr>
          </a:p>
          <a:p>
            <a:r>
              <a:rPr lang="en-US" sz="3200" i="1">
                <a:solidFill>
                  <a:srgbClr val="2385A8"/>
                </a:solidFill>
                <a:highlight>
                  <a:srgbClr val="FFFFFF"/>
                </a:highlight>
                <a:latin typeface="Arial"/>
                <a:ea typeface="Georgia Bold"/>
                <a:cs typeface="Arial"/>
              </a:rPr>
              <a:t>Lord hear us. </a:t>
            </a:r>
            <a:endParaRPr lang="en-US" sz="3200" i="1" dirty="0">
              <a:solidFill>
                <a:srgbClr val="2385A8"/>
              </a:solidFill>
              <a:highlight>
                <a:srgbClr val="FFFFFF"/>
              </a:highlight>
              <a:latin typeface="Arial"/>
              <a:ea typeface="Georgia Bold"/>
              <a:cs typeface="Arial"/>
            </a:endParaRPr>
          </a:p>
          <a:p>
            <a:endParaRPr lang="en-US" sz="3200" i="1" dirty="0">
              <a:solidFill>
                <a:srgbClr val="2385A8"/>
              </a:solidFill>
              <a:highlight>
                <a:srgbClr val="FFFFFF"/>
              </a:highlight>
              <a:latin typeface="Arial"/>
              <a:ea typeface="Georgia Bold"/>
              <a:cs typeface="Arial"/>
            </a:endParaRPr>
          </a:p>
          <a:p>
            <a:r>
              <a:rPr lang="en-US" sz="3200" u="sng">
                <a:solidFill>
                  <a:srgbClr val="2385A8"/>
                </a:solidFill>
                <a:highlight>
                  <a:srgbClr val="FFFFFF"/>
                </a:highlight>
                <a:latin typeface="Arial"/>
                <a:ea typeface="Georgia Bold"/>
                <a:cs typeface="Arial"/>
              </a:rPr>
              <a:t>People:</a:t>
            </a:r>
          </a:p>
          <a:p>
            <a:r>
              <a:rPr lang="en-US" sz="3200" b="1" i="1">
                <a:solidFill>
                  <a:srgbClr val="2385A8"/>
                </a:solidFill>
                <a:highlight>
                  <a:srgbClr val="FFFFFF"/>
                </a:highlight>
                <a:latin typeface="Arial"/>
                <a:ea typeface="Georgia Bold"/>
                <a:cs typeface="Arial"/>
              </a:rPr>
              <a:t>Lord, hear our prayer</a:t>
            </a:r>
            <a:endParaRPr lang="en-US" sz="3200" b="1">
              <a:solidFill>
                <a:srgbClr val="2385A8"/>
              </a:solidFill>
              <a:highlight>
                <a:srgbClr val="FFFFFF"/>
              </a:highlight>
              <a:latin typeface="Arial"/>
              <a:ea typeface="Georgia Bold"/>
              <a:cs typeface="Arial"/>
            </a:endParaRPr>
          </a:p>
          <a:p>
            <a:r>
              <a:rPr lang="en-US" sz="3200" b="1" i="1">
                <a:solidFill>
                  <a:srgbClr val="2385A8"/>
                </a:solidFill>
                <a:highlight>
                  <a:srgbClr val="FFFFFF"/>
                </a:highlight>
                <a:latin typeface="Arial"/>
                <a:ea typeface="Georgia Bold"/>
                <a:cs typeface="Arial"/>
              </a:rPr>
              <a:t>Amen</a:t>
            </a:r>
            <a:endParaRPr lang="en-US" sz="3200" b="1">
              <a:solidFill>
                <a:srgbClr val="2385A8"/>
              </a:solidFill>
              <a:highlight>
                <a:srgbClr val="FFFFFF"/>
              </a:highlight>
              <a:latin typeface="Arial"/>
              <a:ea typeface="Georgia Bold"/>
              <a:cs typeface="Arial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0EF76106-37F4-6C0D-39E0-8177757C4D59}"/>
              </a:ext>
            </a:extLst>
          </p:cNvPr>
          <p:cNvSpPr txBox="1"/>
          <p:nvPr/>
        </p:nvSpPr>
        <p:spPr>
          <a:xfrm>
            <a:off x="12830069" y="9801992"/>
            <a:ext cx="6014799" cy="67710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solidFill>
                  <a:srgbClr val="2385A8"/>
                </a:solidFill>
                <a:ea typeface="+mn-lt"/>
                <a:cs typeface="+mn-lt"/>
              </a:rPr>
              <a:t>West Papua Livelihoods and Forest Conservation</a:t>
            </a:r>
          </a:p>
          <a:p>
            <a:pPr algn="l"/>
            <a:endParaRPr lang="en-US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80D4AF3-98EA-C6F2-81A7-11B684BA3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17"/>
          <a:stretch>
            <a:fillRect/>
          </a:stretch>
        </p:blipFill>
        <p:spPr>
          <a:xfrm>
            <a:off x="0" y="1"/>
            <a:ext cx="18307665" cy="10287000"/>
          </a:xfrm>
          <a:prstGeom prst="rect">
            <a:avLst/>
          </a:prstGeom>
        </p:spPr>
      </p:pic>
      <p:grpSp>
        <p:nvGrpSpPr>
          <p:cNvPr id="12" name="Group 6">
            <a:extLst>
              <a:ext uri="{FF2B5EF4-FFF2-40B4-BE49-F238E27FC236}">
                <a16:creationId xmlns:a16="http://schemas.microsoft.com/office/drawing/2014/main" id="{8B5D79CA-CD03-58B8-61D7-537D4E587BF6}"/>
              </a:ext>
            </a:extLst>
          </p:cNvPr>
          <p:cNvGrpSpPr/>
          <p:nvPr/>
        </p:nvGrpSpPr>
        <p:grpSpPr>
          <a:xfrm>
            <a:off x="0" y="669131"/>
            <a:ext cx="16490879" cy="1811973"/>
            <a:chOff x="0" y="-79022"/>
            <a:chExt cx="4343277" cy="477227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E8F07183-2BF2-F013-DF32-14D79A60896F}"/>
                </a:ext>
              </a:extLst>
            </p:cNvPr>
            <p:cNvSpPr/>
            <p:nvPr/>
          </p:nvSpPr>
          <p:spPr>
            <a:xfrm>
              <a:off x="2777884" y="-79022"/>
              <a:ext cx="1565393" cy="398205"/>
            </a:xfrm>
            <a:custGeom>
              <a:avLst/>
              <a:gdLst/>
              <a:ahLst/>
              <a:cxnLst/>
              <a:rect l="l" t="t" r="r" b="b"/>
              <a:pathLst>
                <a:path w="3470270" h="398205">
                  <a:moveTo>
                    <a:pt x="0" y="0"/>
                  </a:moveTo>
                  <a:lnTo>
                    <a:pt x="3470270" y="0"/>
                  </a:lnTo>
                  <a:lnTo>
                    <a:pt x="3470270" y="398205"/>
                  </a:lnTo>
                  <a:lnTo>
                    <a:pt x="0" y="398205"/>
                  </a:lnTo>
                  <a:close/>
                </a:path>
              </a:pathLst>
            </a:custGeom>
            <a:solidFill>
              <a:srgbClr val="2385A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39C35925-D2E5-B5D6-B250-1F40AC2E166F}"/>
                </a:ext>
              </a:extLst>
            </p:cNvPr>
            <p:cNvSpPr txBox="1"/>
            <p:nvPr/>
          </p:nvSpPr>
          <p:spPr>
            <a:xfrm>
              <a:off x="0" y="-38100"/>
              <a:ext cx="3470270" cy="436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668000" y="838002"/>
            <a:ext cx="5943600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10400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Offering</a:t>
            </a: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845CC1B3-AEAD-AC82-FA00-B8AF132A1CCB}"/>
              </a:ext>
            </a:extLst>
          </p:cNvPr>
          <p:cNvSpPr txBox="1"/>
          <p:nvPr/>
        </p:nvSpPr>
        <p:spPr>
          <a:xfrm>
            <a:off x="144730" y="9671982"/>
            <a:ext cx="6698760" cy="369332"/>
          </a:xfrm>
          <a:prstGeom prst="rect">
            <a:avLst/>
          </a:prstGeom>
          <a:solidFill>
            <a:srgbClr val="2385A8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  <a:ea typeface="+mn-lt"/>
                <a:cs typeface="+mn-lt"/>
              </a:rPr>
              <a:t>Empowering People with Disabilities</a:t>
            </a:r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, M</a:t>
            </a:r>
            <a:r>
              <a:rPr lang="en-US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ethodist</a:t>
            </a:r>
            <a:r>
              <a:rPr lang="en-US" b="1" dirty="0">
                <a:solidFill>
                  <a:schemeClr val="bg1"/>
                </a:solidFill>
                <a:ea typeface="Calibri"/>
                <a:cs typeface="Calibri"/>
              </a:rPr>
              <a:t> Church in Sri Lanka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65390" y="4894897"/>
            <a:ext cx="7757220" cy="84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Insert song of choice here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71984" y="1028700"/>
            <a:ext cx="10805537" cy="1731266"/>
            <a:chOff x="0" y="0"/>
            <a:chExt cx="2845903" cy="4559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45903" cy="455971"/>
            </a:xfrm>
            <a:custGeom>
              <a:avLst/>
              <a:gdLst/>
              <a:ahLst/>
              <a:cxnLst/>
              <a:rect l="l" t="t" r="r" b="b"/>
              <a:pathLst>
                <a:path w="2845903" h="455971">
                  <a:moveTo>
                    <a:pt x="0" y="0"/>
                  </a:moveTo>
                  <a:lnTo>
                    <a:pt x="2845903" y="0"/>
                  </a:lnTo>
                  <a:lnTo>
                    <a:pt x="2845903" y="455971"/>
                  </a:lnTo>
                  <a:lnTo>
                    <a:pt x="0" y="4559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45903" cy="494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218438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44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028700" y="1062038"/>
            <a:ext cx="13176181" cy="1511936"/>
            <a:chOff x="0" y="0"/>
            <a:chExt cx="3470270" cy="3982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0270" cy="398205"/>
            </a:xfrm>
            <a:custGeom>
              <a:avLst/>
              <a:gdLst/>
              <a:ahLst/>
              <a:cxnLst/>
              <a:rect l="l" t="t" r="r" b="b"/>
              <a:pathLst>
                <a:path w="3470270" h="398205">
                  <a:moveTo>
                    <a:pt x="0" y="0"/>
                  </a:moveTo>
                  <a:lnTo>
                    <a:pt x="3470270" y="0"/>
                  </a:lnTo>
                  <a:lnTo>
                    <a:pt x="3470270" y="398205"/>
                  </a:lnTo>
                  <a:lnTo>
                    <a:pt x="0" y="398205"/>
                  </a:lnTo>
                  <a:close/>
                </a:path>
              </a:pathLst>
            </a:custGeom>
            <a:solidFill>
              <a:srgbClr val="2385A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470270" cy="436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23950" y="1147763"/>
            <a:ext cx="13176181" cy="1397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10400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A Sending Blessing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11B8ED53-35F3-A193-7156-FF1F9A283138}"/>
              </a:ext>
            </a:extLst>
          </p:cNvPr>
          <p:cNvSpPr txBox="1"/>
          <p:nvPr/>
        </p:nvSpPr>
        <p:spPr>
          <a:xfrm>
            <a:off x="113355" y="9635207"/>
            <a:ext cx="7949045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Members of the Free Wesleyan Church Tonga on the way home from church</a:t>
            </a:r>
          </a:p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65390" y="4894897"/>
            <a:ext cx="7757220" cy="84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Insert song of choice here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800100"/>
            <a:ext cx="8981341" cy="5247108"/>
          </a:xfrm>
          <a:custGeom>
            <a:avLst/>
            <a:gdLst/>
            <a:ahLst/>
            <a:cxnLst/>
            <a:rect l="l" t="t" r="r" b="b"/>
            <a:pathLst>
              <a:path w="8981341" h="5247108">
                <a:moveTo>
                  <a:pt x="0" y="0"/>
                </a:moveTo>
                <a:lnTo>
                  <a:pt x="8981341" y="0"/>
                </a:lnTo>
                <a:lnTo>
                  <a:pt x="8981341" y="5247108"/>
                </a:lnTo>
                <a:lnTo>
                  <a:pt x="0" y="52471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352941" y="514350"/>
            <a:ext cx="7249259" cy="1796601"/>
          </a:xfrm>
          <a:custGeom>
            <a:avLst/>
            <a:gdLst/>
            <a:ahLst/>
            <a:cxnLst/>
            <a:rect l="l" t="t" r="r" b="b"/>
            <a:pathLst>
              <a:path w="7249259" h="1796601">
                <a:moveTo>
                  <a:pt x="0" y="0"/>
                </a:moveTo>
                <a:lnTo>
                  <a:pt x="7249259" y="0"/>
                </a:lnTo>
                <a:lnTo>
                  <a:pt x="7249259" y="1796601"/>
                </a:lnTo>
                <a:lnTo>
                  <a:pt x="0" y="17966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144500" y="51435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3895508">
            <a:off x="11915247" y="7411831"/>
            <a:ext cx="721624" cy="2372462"/>
          </a:xfrm>
          <a:custGeom>
            <a:avLst/>
            <a:gdLst/>
            <a:ahLst/>
            <a:cxnLst/>
            <a:rect l="l" t="t" r="r" b="b"/>
            <a:pathLst>
              <a:path w="721624" h="2372462">
                <a:moveTo>
                  <a:pt x="0" y="0"/>
                </a:moveTo>
                <a:lnTo>
                  <a:pt x="721624" y="0"/>
                </a:lnTo>
                <a:lnTo>
                  <a:pt x="721624" y="2372462"/>
                </a:lnTo>
                <a:lnTo>
                  <a:pt x="0" y="23724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6404396"/>
            <a:ext cx="12115800" cy="1711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</a:pPr>
            <a:r>
              <a:rPr lang="en-US" sz="4800" b="1" dirty="0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Find out more and support </a:t>
            </a:r>
            <a:r>
              <a:rPr lang="en-US" sz="4800" b="1" dirty="0" err="1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UnitingWorld</a:t>
            </a:r>
            <a:r>
              <a:rPr lang="en-US" sz="4800" b="1" dirty="0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 at </a:t>
            </a:r>
            <a:r>
              <a:rPr lang="en-US" sz="4800" b="1" u="sng" dirty="0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www.unitingworld.org.au/sunday</a:t>
            </a:r>
            <a:endParaRPr lang="en-US" sz="4800" b="1" u="sng" dirty="0">
              <a:solidFill>
                <a:srgbClr val="2385A8"/>
              </a:solidFill>
              <a:latin typeface="Arial Bold"/>
              <a:ea typeface="Arial Bold"/>
              <a:cs typeface="Arial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178794" y="8301458"/>
            <a:ext cx="3776216" cy="81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i="1">
                <a:solidFill>
                  <a:srgbClr val="F06B1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scan here!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0185B88925054685732AABA5AE0D43" ma:contentTypeVersion="30" ma:contentTypeDescription="Create a new document." ma:contentTypeScope="" ma:versionID="977fc4d9bb50c089fd08e5aee0709509">
  <xsd:schema xmlns:xsd="http://www.w3.org/2001/XMLSchema" xmlns:xs="http://www.w3.org/2001/XMLSchema" xmlns:p="http://schemas.microsoft.com/office/2006/metadata/properties" xmlns:ns2="de97cd14-1ca9-4bc1-a0f1-afe2dd8367bc" xmlns:ns3="3b8ea91c-c6ba-45d6-b3ce-98979896c0a1" targetNamespace="http://schemas.microsoft.com/office/2006/metadata/properties" ma:root="true" ma:fieldsID="361c572e7f7175932c0c68057a97e5d9" ns2:_="" ns3:_="">
    <xsd:import namespace="de97cd14-1ca9-4bc1-a0f1-afe2dd8367bc"/>
    <xsd:import namespace="3b8ea91c-c6ba-45d6-b3ce-98979896c0a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2:Authorisation_x0020_Link" minOccurs="0"/>
                <xsd:element ref="ns2:Authorisation_x0020_Link_x0020_1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7cd14-1ca9-4bc1-a0f1-afe2dd8367b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Authorisation_x0020_Link" ma:index="24" nillable="true" ma:displayName="Authorisation Link" ma:internalName="Authorisation_x0020_Link">
      <xsd:simpleType>
        <xsd:restriction base="dms:Note"/>
      </xsd:simpleType>
    </xsd:element>
    <xsd:element name="Authorisation_x0020_Link_x0020_1" ma:index="25" nillable="true" ma:displayName="Authorisation Link 1" ma:internalName="Authorisation_x0020_Link_x0020_1">
      <xsd:simpleType>
        <xsd:restriction base="dms:Note"/>
      </xsd:simpleType>
    </xsd:element>
    <xsd:element name="TaxCatchAll" ma:index="28" nillable="true" ma:displayName="Taxonomy Catch All Column" ma:hidden="true" ma:list="{44e3a4aa-484a-4dca-a101-93f65369690b}" ma:internalName="TaxCatchAll" ma:showField="CatchAllData" ma:web="de97cd14-1ca9-4bc1-a0f1-afe2dd8367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ea91c-c6ba-45d6-b3ce-98979896c0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12fbbd89-7e0a-4c31-8bf8-788aef775b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thorisation_x0020_Link_x0020_1 xmlns="de97cd14-1ca9-4bc1-a0f1-afe2dd8367bc" xsi:nil="true"/>
    <lcf76f155ced4ddcb4097134ff3c332f xmlns="3b8ea91c-c6ba-45d6-b3ce-98979896c0a1">
      <Terms xmlns="http://schemas.microsoft.com/office/infopath/2007/PartnerControls"/>
    </lcf76f155ced4ddcb4097134ff3c332f>
    <TaxCatchAll xmlns="de97cd14-1ca9-4bc1-a0f1-afe2dd8367bc" xsi:nil="true"/>
    <Authorisation_x0020_Link xmlns="de97cd14-1ca9-4bc1-a0f1-afe2dd8367bc" xsi:nil="true"/>
  </documentManagement>
</p:properties>
</file>

<file path=customXml/itemProps1.xml><?xml version="1.0" encoding="utf-8"?>
<ds:datastoreItem xmlns:ds="http://schemas.openxmlformats.org/officeDocument/2006/customXml" ds:itemID="{884BD9B8-3009-4E34-9350-C37EDD9D74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0CCF7F2-D8A6-4509-9FF6-1B96D6643EDD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5060449-16AD-4365-BD38-E3953D5057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97cd14-1ca9-4bc1-a0f1-afe2dd8367bc"/>
    <ds:schemaRef ds:uri="3b8ea91c-c6ba-45d6-b3ce-98979896c0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C5AF6CD-1EA8-4F83-998F-1AB57C46CB9E}">
  <ds:schemaRefs>
    <ds:schemaRef ds:uri="http://schemas.microsoft.com/office/2006/metadata/properties"/>
    <ds:schemaRef ds:uri="http://schemas.microsoft.com/office/infopath/2007/PartnerControls"/>
    <ds:schemaRef ds:uri="de97cd14-1ca9-4bc1-a0f1-afe2dd8367bc"/>
    <ds:schemaRef ds:uri="3b8ea91c-c6ba-45d6-b3ce-98979896c0a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310</Words>
  <Application>Microsoft Office PowerPoint</Application>
  <PresentationFormat>Custom</PresentationFormat>
  <Paragraphs>60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UnitingWorld Sunday</dc:title>
  <cp:lastModifiedBy>Stephanie Uhlmann</cp:lastModifiedBy>
  <cp:revision>86</cp:revision>
  <dcterms:created xsi:type="dcterms:W3CDTF">2006-08-16T00:00:00Z</dcterms:created>
  <dcterms:modified xsi:type="dcterms:W3CDTF">2026-06-01T06:33:04Z</dcterms:modified>
  <dc:identifier>DAHK1j3IDG4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0x010100430185B88925054685732AABA5AE0D43</vt:lpwstr>
  </property>
  <property fmtid="{D5CDD505-2E9C-101B-9397-08002B2CF9AE}" pid="3" name="MediaServiceImageTags">
    <vt:lpwstr/>
  </property>
</Properties>
</file>